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Layouts/slideLayout39.xml" ContentType="application/vnd.openxmlformats-officedocument.presentationml.slideLayout+xml"/>
  <Override PartName="/ppt/notesMasters/notesMaster1.xml" ContentType="application/vnd.openxmlformats-officedocument.presentationml.notes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6" r:id="rId4"/>
  </p:sldMasterIdLst>
  <p:notesMasterIdLst>
    <p:notesMasterId r:id="rId46"/>
  </p:notesMasterIdLst>
  <p:sldIdLst>
    <p:sldId id="256" r:id="rId5"/>
    <p:sldId id="661" r:id="rId6"/>
    <p:sldId id="559" r:id="rId7"/>
    <p:sldId id="667" r:id="rId8"/>
    <p:sldId id="666" r:id="rId9"/>
    <p:sldId id="257" r:id="rId10"/>
    <p:sldId id="577" r:id="rId11"/>
    <p:sldId id="578" r:id="rId12"/>
    <p:sldId id="804" r:id="rId13"/>
    <p:sldId id="805" r:id="rId14"/>
    <p:sldId id="806" r:id="rId15"/>
    <p:sldId id="560" r:id="rId16"/>
    <p:sldId id="561" r:id="rId17"/>
    <p:sldId id="562" r:id="rId18"/>
    <p:sldId id="564" r:id="rId19"/>
    <p:sldId id="563" r:id="rId20"/>
    <p:sldId id="808" r:id="rId21"/>
    <p:sldId id="809" r:id="rId22"/>
    <p:sldId id="807" r:id="rId23"/>
    <p:sldId id="810" r:id="rId24"/>
    <p:sldId id="811" r:id="rId25"/>
    <p:sldId id="812" r:id="rId26"/>
    <p:sldId id="813" r:id="rId27"/>
    <p:sldId id="814" r:id="rId28"/>
    <p:sldId id="815" r:id="rId29"/>
    <p:sldId id="818" r:id="rId30"/>
    <p:sldId id="819" r:id="rId31"/>
    <p:sldId id="816" r:id="rId32"/>
    <p:sldId id="817" r:id="rId33"/>
    <p:sldId id="820" r:id="rId34"/>
    <p:sldId id="821" r:id="rId35"/>
    <p:sldId id="822" r:id="rId36"/>
    <p:sldId id="823" r:id="rId37"/>
    <p:sldId id="824" r:id="rId38"/>
    <p:sldId id="825" r:id="rId39"/>
    <p:sldId id="826" r:id="rId40"/>
    <p:sldId id="828" r:id="rId41"/>
    <p:sldId id="829" r:id="rId42"/>
    <p:sldId id="827" r:id="rId43"/>
    <p:sldId id="830" r:id="rId44"/>
    <p:sldId id="83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36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ustomXml" Target="../customXml/item3.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A1269-1880-452D-A274-50B89E9EFDA5}" type="datetimeFigureOut">
              <a:rPr lang="en-IN" smtClean="0"/>
              <a:t>21-08-2023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3EE19-7BA6-496E-BA5F-2B03B22D25C8}" type="slidenum">
              <a:rPr lang="en-IN" smtClean="0"/>
              <a:t>‹#›</a:t>
            </a:fld>
            <a:endParaRPr lang="en-IN"/>
          </a:p>
        </p:txBody>
      </p:sp>
    </p:spTree>
    <p:extLst>
      <p:ext uri="{BB962C8B-B14F-4D97-AF65-F5344CB8AC3E}">
        <p14:creationId xmlns:p14="http://schemas.microsoft.com/office/powerpoint/2010/main" val="360094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DAF9706-BBBB-EECA-D132-DA1FC6E5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5DEBC14-DF42-41F4-928E-6147774DADEA}" type="slidenum">
              <a:rPr lang="en-US" altLang="en-US" sz="1200"/>
              <a:pPr eaLnBrk="1" hangingPunct="1"/>
              <a:t>2</a:t>
            </a:fld>
            <a:endParaRPr lang="en-US" altLang="en-US" sz="1200"/>
          </a:p>
        </p:txBody>
      </p:sp>
      <p:sp>
        <p:nvSpPr>
          <p:cNvPr id="52227" name="Rectangle 2">
            <a:extLst>
              <a:ext uri="{FF2B5EF4-FFF2-40B4-BE49-F238E27FC236}">
                <a16:creationId xmlns:a16="http://schemas.microsoft.com/office/drawing/2014/main" id="{7CB99D36-0E37-13DD-4AB1-DD5352AB33E1}"/>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CD91571-35CD-8A7F-D7B6-6D308A028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3E55B62B-F338-34E6-93AF-D204D7F5A8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E0D88DF7-2794-476D-88CC-D66BEB6D0AC9}"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8611" name="Rectangle 2">
            <a:extLst>
              <a:ext uri="{FF2B5EF4-FFF2-40B4-BE49-F238E27FC236}">
                <a16:creationId xmlns:a16="http://schemas.microsoft.com/office/drawing/2014/main" id="{80593A7C-D374-EAAA-28C2-2FC263318B1D}"/>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3E0A2BB5-ACFC-A865-14A7-8BBA220D2C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ADB507B-1109-BCF0-2098-75072B2C06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A52B97DC-DA4B-4B40-9AA9-FBE25D76E07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9635" name="Rectangle 2">
            <a:extLst>
              <a:ext uri="{FF2B5EF4-FFF2-40B4-BE49-F238E27FC236}">
                <a16:creationId xmlns:a16="http://schemas.microsoft.com/office/drawing/2014/main" id="{52C71732-4FD7-A5B5-1C45-9B2CB8A7645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6E6B1F5-07F2-5FD3-4D02-F6BA897A89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256D41-B097-3A96-F4B0-DE495C3DED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CB76021-2F7A-4678-A9AB-3C608ECA90C0}" type="slidenum">
              <a:rPr lang="en-US" altLang="en-US" sz="1200"/>
              <a:pPr eaLnBrk="1" hangingPunct="1"/>
              <a:t>3</a:t>
            </a:fld>
            <a:endParaRPr lang="en-US" altLang="en-US" sz="1200"/>
          </a:p>
        </p:txBody>
      </p:sp>
      <p:sp>
        <p:nvSpPr>
          <p:cNvPr id="53251" name="Rectangle 2">
            <a:extLst>
              <a:ext uri="{FF2B5EF4-FFF2-40B4-BE49-F238E27FC236}">
                <a16:creationId xmlns:a16="http://schemas.microsoft.com/office/drawing/2014/main" id="{7AA38BD8-19D6-2028-40D3-7AE441F7EE41}"/>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9575E46-73AF-755E-9793-4C195BDDC3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648B7DE-A473-8090-FC6F-0E3B45F02B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88482F2-A8FC-412E-82DD-C301064B6117}" type="slidenum">
              <a:rPr kumimoji="0" lang="en-US"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5299" name="Rectangle 2">
            <a:extLst>
              <a:ext uri="{FF2B5EF4-FFF2-40B4-BE49-F238E27FC236}">
                <a16:creationId xmlns:a16="http://schemas.microsoft.com/office/drawing/2014/main" id="{7E2613B0-0EBE-ABD3-0F84-D95182D6B21D}"/>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C26BC6-B457-8416-F170-35050E812E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8BF75C78-E4FE-42F9-B7D9-98CC2D2C0E35}"/>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82F0540-F73A-4865-9A62-C88D0F9C0394}"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195" name="Rectangle 2">
            <a:extLst>
              <a:ext uri="{FF2B5EF4-FFF2-40B4-BE49-F238E27FC236}">
                <a16:creationId xmlns:a16="http://schemas.microsoft.com/office/drawing/2014/main" id="{E85F19D8-DA48-4D59-855D-063A769E0FBE}"/>
              </a:ext>
            </a:extLst>
          </p:cNvPr>
          <p:cNvSpPr>
            <a:spLocks noGrp="1" noRot="1" noChangeAspect="1" noChangeArrowheads="1" noTextEdit="1"/>
          </p:cNvSpPr>
          <p:nvPr>
            <p:ph type="sldImg"/>
          </p:nvPr>
        </p:nvSpPr>
        <p:spPr>
          <a:xfrm>
            <a:off x="398463" y="693738"/>
            <a:ext cx="6142037" cy="3455987"/>
          </a:xfrm>
          <a:ln/>
        </p:spPr>
      </p:sp>
      <p:sp>
        <p:nvSpPr>
          <p:cNvPr id="8196" name="Rectangle 3">
            <a:extLst>
              <a:ext uri="{FF2B5EF4-FFF2-40B4-BE49-F238E27FC236}">
                <a16:creationId xmlns:a16="http://schemas.microsoft.com/office/drawing/2014/main" id="{11586C0C-C09A-41BB-A349-67EDACE8C19F}"/>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A4A6553-F840-458F-9628-14505085B2A6}"/>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5AEF58F-DA85-422B-B193-617AE47D2C10}"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43" name="Rectangle 2">
            <a:extLst>
              <a:ext uri="{FF2B5EF4-FFF2-40B4-BE49-F238E27FC236}">
                <a16:creationId xmlns:a16="http://schemas.microsoft.com/office/drawing/2014/main" id="{A40FBF38-8881-435D-B101-A64FE314A498}"/>
              </a:ext>
            </a:extLst>
          </p:cNvPr>
          <p:cNvSpPr>
            <a:spLocks noGrp="1" noRot="1" noChangeAspect="1" noChangeArrowheads="1" noTextEdit="1"/>
          </p:cNvSpPr>
          <p:nvPr>
            <p:ph type="sldImg"/>
          </p:nvPr>
        </p:nvSpPr>
        <p:spPr>
          <a:xfrm>
            <a:off x="398463" y="693738"/>
            <a:ext cx="6142037" cy="3455987"/>
          </a:xfrm>
          <a:ln/>
        </p:spPr>
      </p:sp>
      <p:sp>
        <p:nvSpPr>
          <p:cNvPr id="10244" name="Rectangle 3">
            <a:extLst>
              <a:ext uri="{FF2B5EF4-FFF2-40B4-BE49-F238E27FC236}">
                <a16:creationId xmlns:a16="http://schemas.microsoft.com/office/drawing/2014/main" id="{87CB16C3-5990-4D2F-9F78-93FFD08DD271}"/>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6C42EED-FDDA-F047-A8CA-CD11EC72E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88292FF4-7F6D-4B8F-B40E-4C131706A8D1}" type="slidenum">
              <a:rPr kumimoji="0" lang="en-US"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62467" name="Rectangle 2">
            <a:extLst>
              <a:ext uri="{FF2B5EF4-FFF2-40B4-BE49-F238E27FC236}">
                <a16:creationId xmlns:a16="http://schemas.microsoft.com/office/drawing/2014/main" id="{63F118F2-616F-2CCB-D126-06577B24F74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23129B9D-625D-29B4-A95B-A4F63F80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653942A-3988-ADC7-33EE-75E8BCAA03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6727992D-F31F-47B1-806C-3E544AF38BF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DCE09502-473F-517A-2D6E-20EFBC70EE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EA810C67-DC92-45AB-BFA0-3165E79C82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6563" name="Rectangle 2">
            <a:extLst>
              <a:ext uri="{FF2B5EF4-FFF2-40B4-BE49-F238E27FC236}">
                <a16:creationId xmlns:a16="http://schemas.microsoft.com/office/drawing/2014/main" id="{9181A615-D1A7-1AA3-3370-54267203129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8C432872-5EF8-C9B6-83B3-6F3C40FEC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609795D-CF00-AF2A-439F-697E2FB393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B5D5E111-142B-46C1-9D70-17662DB3474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7587" name="Rectangle 2">
            <a:extLst>
              <a:ext uri="{FF2B5EF4-FFF2-40B4-BE49-F238E27FC236}">
                <a16:creationId xmlns:a16="http://schemas.microsoft.com/office/drawing/2014/main" id="{0F9E2A8B-4A79-37EE-62F1-76C5E8A54088}"/>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8358661-2B37-9CAA-DF62-A6D571417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C36E-6F46-C407-446D-03A2111CA2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127EE1-B46D-689D-AFF3-85723FFCF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591908-3D5B-2BCB-6E66-32D9EE1AB469}"/>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807EA155-FB48-7849-A7EB-49220BB4E3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E93C2-7997-162D-4CB7-88054E9FDBD6}"/>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261470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7E4C-8354-8DBB-46C2-E0BEB3BABC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3ECEFA-0B5D-E40A-1DEF-EDD105537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B0BC03-6567-235C-DD71-0BD0CFCF12C1}"/>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47999D7B-990C-0FDA-D1DD-795C082A26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5E269F-F064-7ECA-D62B-FE54CC418B3C}"/>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348811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ACF36-0CA8-C69D-1773-8489F50370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ABEFA5-4D35-54DA-D4D7-3CF50E8C0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79737-F86E-65CE-845C-99A20BDD1CE7}"/>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1EF1EFAB-8CA3-7C33-360C-C588061722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9BFE9D-081C-2A79-2459-012FE69E6ECC}"/>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360474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C329138-4C09-28BA-798F-5311BFB13BAC}"/>
              </a:ext>
            </a:extLst>
          </p:cNvPr>
          <p:cNvGrpSpPr>
            <a:grpSpLocks/>
          </p:cNvGrpSpPr>
          <p:nvPr/>
        </p:nvGrpSpPr>
        <p:grpSpPr bwMode="auto">
          <a:xfrm>
            <a:off x="1" y="2438401"/>
            <a:ext cx="12012084" cy="1052513"/>
            <a:chOff x="0" y="1536"/>
            <a:chExt cx="5675" cy="663"/>
          </a:xfrm>
        </p:grpSpPr>
        <p:grpSp>
          <p:nvGrpSpPr>
            <p:cNvPr id="3" name="Group 3">
              <a:extLst>
                <a:ext uri="{FF2B5EF4-FFF2-40B4-BE49-F238E27FC236}">
                  <a16:creationId xmlns:a16="http://schemas.microsoft.com/office/drawing/2014/main" id="{3EEBD361-B860-8A37-D933-AE5637D70E4B}"/>
                </a:ext>
              </a:extLst>
            </p:cNvPr>
            <p:cNvGrpSpPr>
              <a:grpSpLocks/>
            </p:cNvGrpSpPr>
            <p:nvPr/>
          </p:nvGrpSpPr>
          <p:grpSpPr bwMode="auto">
            <a:xfrm>
              <a:off x="185" y="1604"/>
              <a:ext cx="449" cy="299"/>
              <a:chOff x="720" y="336"/>
              <a:chExt cx="624" cy="432"/>
            </a:xfrm>
          </p:grpSpPr>
          <p:sp>
            <p:nvSpPr>
              <p:cNvPr id="10" name="Rectangle 4">
                <a:extLst>
                  <a:ext uri="{FF2B5EF4-FFF2-40B4-BE49-F238E27FC236}">
                    <a16:creationId xmlns:a16="http://schemas.microsoft.com/office/drawing/2014/main" id="{1F95B1A2-8DCF-9F52-B7FB-933FD6F57021}"/>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sp>
            <p:nvSpPr>
              <p:cNvPr id="11" name="Rectangle 5">
                <a:extLst>
                  <a:ext uri="{FF2B5EF4-FFF2-40B4-BE49-F238E27FC236}">
                    <a16:creationId xmlns:a16="http://schemas.microsoft.com/office/drawing/2014/main" id="{6794A5F1-A837-3A5C-AE24-D3B1DEE8FC2A}"/>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grpSp>
        <p:grpSp>
          <p:nvGrpSpPr>
            <p:cNvPr id="4" name="Group 6">
              <a:extLst>
                <a:ext uri="{FF2B5EF4-FFF2-40B4-BE49-F238E27FC236}">
                  <a16:creationId xmlns:a16="http://schemas.microsoft.com/office/drawing/2014/main" id="{B3178D62-9FD6-16EA-6FA4-EA3E0CE88AB1}"/>
                </a:ext>
              </a:extLst>
            </p:cNvPr>
            <p:cNvGrpSpPr>
              <a:grpSpLocks/>
            </p:cNvGrpSpPr>
            <p:nvPr/>
          </p:nvGrpSpPr>
          <p:grpSpPr bwMode="auto">
            <a:xfrm>
              <a:off x="263" y="1870"/>
              <a:ext cx="466" cy="299"/>
              <a:chOff x="912" y="2640"/>
              <a:chExt cx="672" cy="432"/>
            </a:xfrm>
          </p:grpSpPr>
          <p:sp>
            <p:nvSpPr>
              <p:cNvPr id="8" name="Rectangle 7">
                <a:extLst>
                  <a:ext uri="{FF2B5EF4-FFF2-40B4-BE49-F238E27FC236}">
                    <a16:creationId xmlns:a16="http://schemas.microsoft.com/office/drawing/2014/main" id="{B3ED1221-7090-6FC9-0873-CB5034AEF4B2}"/>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sp>
            <p:nvSpPr>
              <p:cNvPr id="9" name="Rectangle 8">
                <a:extLst>
                  <a:ext uri="{FF2B5EF4-FFF2-40B4-BE49-F238E27FC236}">
                    <a16:creationId xmlns:a16="http://schemas.microsoft.com/office/drawing/2014/main" id="{BBA80CA4-6A73-F739-4EB8-B1B53C2CC525}"/>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grpSp>
        <p:sp>
          <p:nvSpPr>
            <p:cNvPr id="5" name="Rectangle 9">
              <a:extLst>
                <a:ext uri="{FF2B5EF4-FFF2-40B4-BE49-F238E27FC236}">
                  <a16:creationId xmlns:a16="http://schemas.microsoft.com/office/drawing/2014/main" id="{C214C8D8-FBBC-891B-DCBB-67A6BD14764E}"/>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sp>
          <p:nvSpPr>
            <p:cNvPr id="6" name="Rectangle 10">
              <a:extLst>
                <a:ext uri="{FF2B5EF4-FFF2-40B4-BE49-F238E27FC236}">
                  <a16:creationId xmlns:a16="http://schemas.microsoft.com/office/drawing/2014/main" id="{397E5ED9-6209-3676-9989-435A15FA169D}"/>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sp>
          <p:nvSpPr>
            <p:cNvPr id="7" name="Rectangle 11">
              <a:extLst>
                <a:ext uri="{FF2B5EF4-FFF2-40B4-BE49-F238E27FC236}">
                  <a16:creationId xmlns:a16="http://schemas.microsoft.com/office/drawing/2014/main" id="{53E5B804-F3B9-EECA-938F-B722D4A9D81E}"/>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sz="2800"/>
            </a:p>
          </p:txBody>
        </p:sp>
      </p:grpSp>
      <p:sp>
        <p:nvSpPr>
          <p:cNvPr id="12" name="Rectangle 17">
            <a:extLst>
              <a:ext uri="{FF2B5EF4-FFF2-40B4-BE49-F238E27FC236}">
                <a16:creationId xmlns:a16="http://schemas.microsoft.com/office/drawing/2014/main" id="{E2CF845D-3F09-66FD-8D18-B30A326C221A}"/>
              </a:ext>
            </a:extLst>
          </p:cNvPr>
          <p:cNvSpPr>
            <a:spLocks noChangeArrowheads="1"/>
          </p:cNvSpPr>
          <p:nvPr/>
        </p:nvSpPr>
        <p:spPr bwMode="auto">
          <a:xfrm>
            <a:off x="11592984" y="6553200"/>
            <a:ext cx="4523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32E77CD1-CA90-448C-B9EF-B2395EEB92DD}" type="slidenum">
              <a:rPr lang="en-US" altLang="en-US" sz="1400">
                <a:solidFill>
                  <a:schemeClr val="bg2"/>
                </a:solidFill>
              </a:rPr>
              <a:pPr eaLnBrk="1" hangingPunct="1"/>
              <a:t>‹#›</a:t>
            </a:fld>
            <a:endParaRPr lang="en-US" altLang="en-US" sz="1400">
              <a:solidFill>
                <a:schemeClr val="bg2"/>
              </a:solidFill>
            </a:endParaRPr>
          </a:p>
        </p:txBody>
      </p:sp>
      <p:sp>
        <p:nvSpPr>
          <p:cNvPr id="14348" name="Rectangle 12"/>
          <p:cNvSpPr>
            <a:spLocks noGrp="1" noChangeArrowheads="1"/>
          </p:cNvSpPr>
          <p:nvPr>
            <p:ph type="ctrTitle"/>
          </p:nvPr>
        </p:nvSpPr>
        <p:spPr>
          <a:xfrm>
            <a:off x="1320800" y="1828800"/>
            <a:ext cx="10363200" cy="1143000"/>
          </a:xfrm>
        </p:spPr>
        <p:txBody>
          <a:bodyPr/>
          <a:lstStyle>
            <a:lvl1pPr>
              <a:defRPr/>
            </a:lvl1pPr>
          </a:lstStyle>
          <a:p>
            <a:r>
              <a:rPr lang="en-US"/>
              <a:t>Click to edit Master title style</a:t>
            </a:r>
          </a:p>
        </p:txBody>
      </p:sp>
      <p:sp>
        <p:nvSpPr>
          <p:cNvPr id="1434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3" name="Date Placeholder 12">
            <a:extLst>
              <a:ext uri="{FF2B5EF4-FFF2-40B4-BE49-F238E27FC236}">
                <a16:creationId xmlns:a16="http://schemas.microsoft.com/office/drawing/2014/main" id="{C340888C-C32E-0693-135E-34DBE14BD473}"/>
              </a:ext>
            </a:extLst>
          </p:cNvPr>
          <p:cNvSpPr>
            <a:spLocks noGrp="1" noChangeArrowheads="1"/>
          </p:cNvSpPr>
          <p:nvPr>
            <p:ph type="dt" sz="half" idx="10"/>
          </p:nvPr>
        </p:nvSpPr>
        <p:spPr>
          <a:xfrm>
            <a:off x="1320800" y="6248400"/>
            <a:ext cx="2540000" cy="457200"/>
          </a:xfrm>
        </p:spPr>
        <p:txBody>
          <a:bodyPr/>
          <a:lstStyle>
            <a:lvl1pPr>
              <a:defRPr sz="1400">
                <a:solidFill>
                  <a:schemeClr val="bg2"/>
                </a:solidFill>
              </a:defRPr>
            </a:lvl1pPr>
          </a:lstStyle>
          <a:p>
            <a:pPr>
              <a:defRPr/>
            </a:pPr>
            <a:fld id="{C02EC6D5-4095-44C4-9B08-80369230F647}" type="datetime4">
              <a:rPr lang="en-US"/>
              <a:pPr>
                <a:defRPr/>
              </a:pPr>
              <a:t>August 21, 2023</a:t>
            </a:fld>
            <a:endParaRPr lang="en-US"/>
          </a:p>
        </p:txBody>
      </p:sp>
      <p:sp>
        <p:nvSpPr>
          <p:cNvPr id="14" name="Footer Placeholder 13">
            <a:extLst>
              <a:ext uri="{FF2B5EF4-FFF2-40B4-BE49-F238E27FC236}">
                <a16:creationId xmlns:a16="http://schemas.microsoft.com/office/drawing/2014/main" id="{1D190DF4-1615-821E-BED9-8C4B71A8FE67}"/>
              </a:ext>
            </a:extLst>
          </p:cNvPr>
          <p:cNvSpPr>
            <a:spLocks noGrp="1" noChangeArrowheads="1"/>
          </p:cNvSpPr>
          <p:nvPr>
            <p:ph type="ftr" sz="quarter" idx="11"/>
          </p:nvPr>
        </p:nvSpPr>
        <p:spPr>
          <a:xfrm>
            <a:off x="4572000" y="6248400"/>
            <a:ext cx="3860800" cy="457200"/>
          </a:xfrm>
        </p:spPr>
        <p:txBody>
          <a:bodyPr/>
          <a:lstStyle>
            <a:lvl1pPr>
              <a:defRPr sz="1400">
                <a:solidFill>
                  <a:schemeClr val="bg2"/>
                </a:solidFill>
              </a:defRPr>
            </a:lvl1pPr>
          </a:lstStyle>
          <a:p>
            <a:pPr>
              <a:defRPr/>
            </a:pPr>
            <a:r>
              <a:rPr lang="en-US"/>
              <a:t>Data Mining: Concepts and Techniques</a:t>
            </a:r>
          </a:p>
        </p:txBody>
      </p:sp>
      <p:sp>
        <p:nvSpPr>
          <p:cNvPr id="15" name="Slide Number Placeholder 14">
            <a:extLst>
              <a:ext uri="{FF2B5EF4-FFF2-40B4-BE49-F238E27FC236}">
                <a16:creationId xmlns:a16="http://schemas.microsoft.com/office/drawing/2014/main" id="{93D00689-0B17-5D71-7595-B0C00EFBA136}"/>
              </a:ext>
            </a:extLst>
          </p:cNvPr>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0E577CF4-3F8D-41A4-8C12-D3FA34494627}" type="slidenum">
              <a:rPr lang="en-US" altLang="en-US"/>
              <a:pPr/>
              <a:t>‹#›</a:t>
            </a:fld>
            <a:endParaRPr lang="en-US" altLang="en-US"/>
          </a:p>
        </p:txBody>
      </p:sp>
    </p:spTree>
    <p:extLst>
      <p:ext uri="{BB962C8B-B14F-4D97-AF65-F5344CB8AC3E}">
        <p14:creationId xmlns:p14="http://schemas.microsoft.com/office/powerpoint/2010/main" val="927083617"/>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6F9BC216-2068-DAA8-E773-F01BE90E12FD}"/>
              </a:ext>
            </a:extLst>
          </p:cNvPr>
          <p:cNvSpPr>
            <a:spLocks noGrp="1" noChangeArrowheads="1"/>
          </p:cNvSpPr>
          <p:nvPr>
            <p:ph type="dt" sz="half" idx="10"/>
          </p:nvPr>
        </p:nvSpPr>
        <p:spPr>
          <a:ln/>
        </p:spPr>
        <p:txBody>
          <a:bodyPr/>
          <a:lstStyle>
            <a:lvl1pPr>
              <a:defRPr/>
            </a:lvl1pPr>
          </a:lstStyle>
          <a:p>
            <a:pPr>
              <a:defRPr/>
            </a:pPr>
            <a:fld id="{B8F33F0F-2D47-4110-BA65-75E8680B62EA}" type="datetime4">
              <a:rPr lang="en-US"/>
              <a:pPr>
                <a:defRPr/>
              </a:pPr>
              <a:t>August 21, 2023</a:t>
            </a:fld>
            <a:endParaRPr lang="en-US"/>
          </a:p>
        </p:txBody>
      </p:sp>
      <p:sp>
        <p:nvSpPr>
          <p:cNvPr id="5" name="Rectangle 12">
            <a:extLst>
              <a:ext uri="{FF2B5EF4-FFF2-40B4-BE49-F238E27FC236}">
                <a16:creationId xmlns:a16="http://schemas.microsoft.com/office/drawing/2014/main" id="{A79FCF3B-CF06-3AA3-D7E3-444BB4D92A52}"/>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13">
            <a:extLst>
              <a:ext uri="{FF2B5EF4-FFF2-40B4-BE49-F238E27FC236}">
                <a16:creationId xmlns:a16="http://schemas.microsoft.com/office/drawing/2014/main" id="{E757B632-7525-9598-FDE4-48E36C5DE43B}"/>
              </a:ext>
            </a:extLst>
          </p:cNvPr>
          <p:cNvSpPr>
            <a:spLocks noGrp="1" noChangeArrowheads="1"/>
          </p:cNvSpPr>
          <p:nvPr>
            <p:ph type="sldNum" sz="quarter" idx="12"/>
          </p:nvPr>
        </p:nvSpPr>
        <p:spPr>
          <a:ln/>
        </p:spPr>
        <p:txBody>
          <a:bodyPr/>
          <a:lstStyle>
            <a:lvl1pPr>
              <a:defRPr/>
            </a:lvl1pPr>
          </a:lstStyle>
          <a:p>
            <a:fld id="{2A03391B-E7C0-4244-A119-5A92BBFD1078}" type="slidenum">
              <a:rPr lang="en-US" altLang="en-US"/>
              <a:pPr/>
              <a:t>‹#›</a:t>
            </a:fld>
            <a:endParaRPr lang="en-US" altLang="en-US"/>
          </a:p>
        </p:txBody>
      </p:sp>
    </p:spTree>
    <p:extLst>
      <p:ext uri="{BB962C8B-B14F-4D97-AF65-F5344CB8AC3E}">
        <p14:creationId xmlns:p14="http://schemas.microsoft.com/office/powerpoint/2010/main" val="1399617695"/>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a:extLst>
              <a:ext uri="{FF2B5EF4-FFF2-40B4-BE49-F238E27FC236}">
                <a16:creationId xmlns:a16="http://schemas.microsoft.com/office/drawing/2014/main" id="{F2A62CA8-C94D-7375-E400-4B3A69826465}"/>
              </a:ext>
            </a:extLst>
          </p:cNvPr>
          <p:cNvSpPr>
            <a:spLocks noGrp="1" noChangeArrowheads="1"/>
          </p:cNvSpPr>
          <p:nvPr>
            <p:ph type="dt" sz="half" idx="10"/>
          </p:nvPr>
        </p:nvSpPr>
        <p:spPr>
          <a:ln/>
        </p:spPr>
        <p:txBody>
          <a:bodyPr/>
          <a:lstStyle>
            <a:lvl1pPr>
              <a:defRPr/>
            </a:lvl1pPr>
          </a:lstStyle>
          <a:p>
            <a:pPr>
              <a:defRPr/>
            </a:pPr>
            <a:fld id="{4372EBDF-2C06-4E2D-AC74-80788B2B5CBA}" type="datetime4">
              <a:rPr lang="en-US"/>
              <a:pPr>
                <a:defRPr/>
              </a:pPr>
              <a:t>August 21, 2023</a:t>
            </a:fld>
            <a:endParaRPr lang="en-US"/>
          </a:p>
        </p:txBody>
      </p:sp>
      <p:sp>
        <p:nvSpPr>
          <p:cNvPr id="5" name="Rectangle 12">
            <a:extLst>
              <a:ext uri="{FF2B5EF4-FFF2-40B4-BE49-F238E27FC236}">
                <a16:creationId xmlns:a16="http://schemas.microsoft.com/office/drawing/2014/main" id="{871FDA4C-D699-9F79-E7AE-399028BB5E74}"/>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13">
            <a:extLst>
              <a:ext uri="{FF2B5EF4-FFF2-40B4-BE49-F238E27FC236}">
                <a16:creationId xmlns:a16="http://schemas.microsoft.com/office/drawing/2014/main" id="{B4F83A76-46EA-1F7A-3936-5D8A1CB6FB9A}"/>
              </a:ext>
            </a:extLst>
          </p:cNvPr>
          <p:cNvSpPr>
            <a:spLocks noGrp="1" noChangeArrowheads="1"/>
          </p:cNvSpPr>
          <p:nvPr>
            <p:ph type="sldNum" sz="quarter" idx="12"/>
          </p:nvPr>
        </p:nvSpPr>
        <p:spPr>
          <a:ln/>
        </p:spPr>
        <p:txBody>
          <a:bodyPr/>
          <a:lstStyle>
            <a:lvl1pPr>
              <a:defRPr/>
            </a:lvl1pPr>
          </a:lstStyle>
          <a:p>
            <a:fld id="{B7CC9C49-8FF5-44AF-AAA0-F716FED1292D}" type="slidenum">
              <a:rPr lang="en-US" altLang="en-US"/>
              <a:pPr/>
              <a:t>‹#›</a:t>
            </a:fld>
            <a:endParaRPr lang="en-US" altLang="en-US"/>
          </a:p>
        </p:txBody>
      </p:sp>
    </p:spTree>
    <p:extLst>
      <p:ext uri="{BB962C8B-B14F-4D97-AF65-F5344CB8AC3E}">
        <p14:creationId xmlns:p14="http://schemas.microsoft.com/office/powerpoint/2010/main" val="1880534020"/>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47800"/>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447800"/>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B1CDA852-BFD4-B4C3-7344-DF01BCBBA31C}"/>
              </a:ext>
            </a:extLst>
          </p:cNvPr>
          <p:cNvSpPr>
            <a:spLocks noGrp="1" noChangeArrowheads="1"/>
          </p:cNvSpPr>
          <p:nvPr>
            <p:ph type="dt" sz="half" idx="10"/>
          </p:nvPr>
        </p:nvSpPr>
        <p:spPr>
          <a:ln/>
        </p:spPr>
        <p:txBody>
          <a:bodyPr/>
          <a:lstStyle>
            <a:lvl1pPr>
              <a:defRPr/>
            </a:lvl1pPr>
          </a:lstStyle>
          <a:p>
            <a:pPr>
              <a:defRPr/>
            </a:pPr>
            <a:fld id="{22802604-8C6E-4488-8683-82E10FC85627}" type="datetime4">
              <a:rPr lang="en-US"/>
              <a:pPr>
                <a:defRPr/>
              </a:pPr>
              <a:t>August 21, 2023</a:t>
            </a:fld>
            <a:endParaRPr lang="en-US"/>
          </a:p>
        </p:txBody>
      </p:sp>
      <p:sp>
        <p:nvSpPr>
          <p:cNvPr id="6" name="Rectangle 12">
            <a:extLst>
              <a:ext uri="{FF2B5EF4-FFF2-40B4-BE49-F238E27FC236}">
                <a16:creationId xmlns:a16="http://schemas.microsoft.com/office/drawing/2014/main" id="{46F51752-9D1A-4411-B93B-D8654717E232}"/>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13">
            <a:extLst>
              <a:ext uri="{FF2B5EF4-FFF2-40B4-BE49-F238E27FC236}">
                <a16:creationId xmlns:a16="http://schemas.microsoft.com/office/drawing/2014/main" id="{73047990-DEA7-DBFE-2B9B-5AFD09E6BD88}"/>
              </a:ext>
            </a:extLst>
          </p:cNvPr>
          <p:cNvSpPr>
            <a:spLocks noGrp="1" noChangeArrowheads="1"/>
          </p:cNvSpPr>
          <p:nvPr>
            <p:ph type="sldNum" sz="quarter" idx="12"/>
          </p:nvPr>
        </p:nvSpPr>
        <p:spPr>
          <a:ln/>
        </p:spPr>
        <p:txBody>
          <a:bodyPr/>
          <a:lstStyle>
            <a:lvl1pPr>
              <a:defRPr/>
            </a:lvl1pPr>
          </a:lstStyle>
          <a:p>
            <a:fld id="{47B6285E-2D95-4E53-BE03-1B276D10A03B}" type="slidenum">
              <a:rPr lang="en-US" altLang="en-US"/>
              <a:pPr/>
              <a:t>‹#›</a:t>
            </a:fld>
            <a:endParaRPr lang="en-US" altLang="en-US"/>
          </a:p>
        </p:txBody>
      </p:sp>
    </p:spTree>
    <p:extLst>
      <p:ext uri="{BB962C8B-B14F-4D97-AF65-F5344CB8AC3E}">
        <p14:creationId xmlns:p14="http://schemas.microsoft.com/office/powerpoint/2010/main" val="238329150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E7B5721B-26F2-AB5A-C7E6-1D7211ECCD20}"/>
              </a:ext>
            </a:extLst>
          </p:cNvPr>
          <p:cNvSpPr>
            <a:spLocks noGrp="1" noChangeArrowheads="1"/>
          </p:cNvSpPr>
          <p:nvPr>
            <p:ph type="dt" sz="half" idx="10"/>
          </p:nvPr>
        </p:nvSpPr>
        <p:spPr>
          <a:ln/>
        </p:spPr>
        <p:txBody>
          <a:bodyPr/>
          <a:lstStyle>
            <a:lvl1pPr>
              <a:defRPr/>
            </a:lvl1pPr>
          </a:lstStyle>
          <a:p>
            <a:pPr>
              <a:defRPr/>
            </a:pPr>
            <a:fld id="{DB0C0A75-8E26-4F4F-A2A6-263FDDC061B0}" type="datetime4">
              <a:rPr lang="en-US"/>
              <a:pPr>
                <a:defRPr/>
              </a:pPr>
              <a:t>August 21, 2023</a:t>
            </a:fld>
            <a:endParaRPr lang="en-US"/>
          </a:p>
        </p:txBody>
      </p:sp>
      <p:sp>
        <p:nvSpPr>
          <p:cNvPr id="8" name="Rectangle 12">
            <a:extLst>
              <a:ext uri="{FF2B5EF4-FFF2-40B4-BE49-F238E27FC236}">
                <a16:creationId xmlns:a16="http://schemas.microsoft.com/office/drawing/2014/main" id="{E6C6002A-209A-4139-FC48-E20EDC5C27F1}"/>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9" name="Rectangle 13">
            <a:extLst>
              <a:ext uri="{FF2B5EF4-FFF2-40B4-BE49-F238E27FC236}">
                <a16:creationId xmlns:a16="http://schemas.microsoft.com/office/drawing/2014/main" id="{8EB00ECB-43D0-BB5E-2BEC-53EA49CF8966}"/>
              </a:ext>
            </a:extLst>
          </p:cNvPr>
          <p:cNvSpPr>
            <a:spLocks noGrp="1" noChangeArrowheads="1"/>
          </p:cNvSpPr>
          <p:nvPr>
            <p:ph type="sldNum" sz="quarter" idx="12"/>
          </p:nvPr>
        </p:nvSpPr>
        <p:spPr>
          <a:ln/>
        </p:spPr>
        <p:txBody>
          <a:bodyPr/>
          <a:lstStyle>
            <a:lvl1pPr>
              <a:defRPr/>
            </a:lvl1pPr>
          </a:lstStyle>
          <a:p>
            <a:fld id="{3122341F-6732-43F4-A39A-66297128FD72}" type="slidenum">
              <a:rPr lang="en-US" altLang="en-US"/>
              <a:pPr/>
              <a:t>‹#›</a:t>
            </a:fld>
            <a:endParaRPr lang="en-US" altLang="en-US"/>
          </a:p>
        </p:txBody>
      </p:sp>
    </p:spTree>
    <p:extLst>
      <p:ext uri="{BB962C8B-B14F-4D97-AF65-F5344CB8AC3E}">
        <p14:creationId xmlns:p14="http://schemas.microsoft.com/office/powerpoint/2010/main" val="591709416"/>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DC3884DC-5B70-AB14-949D-559AD88F42BD}"/>
              </a:ext>
            </a:extLst>
          </p:cNvPr>
          <p:cNvSpPr>
            <a:spLocks noGrp="1" noChangeArrowheads="1"/>
          </p:cNvSpPr>
          <p:nvPr>
            <p:ph type="dt" sz="half" idx="10"/>
          </p:nvPr>
        </p:nvSpPr>
        <p:spPr>
          <a:ln/>
        </p:spPr>
        <p:txBody>
          <a:bodyPr/>
          <a:lstStyle>
            <a:lvl1pPr>
              <a:defRPr/>
            </a:lvl1pPr>
          </a:lstStyle>
          <a:p>
            <a:pPr>
              <a:defRPr/>
            </a:pPr>
            <a:fld id="{23FF54BA-80FE-48BF-9BAC-4D4F76E661C8}" type="datetime4">
              <a:rPr lang="en-US"/>
              <a:pPr>
                <a:defRPr/>
              </a:pPr>
              <a:t>August 21, 2023</a:t>
            </a:fld>
            <a:endParaRPr lang="en-US"/>
          </a:p>
        </p:txBody>
      </p:sp>
      <p:sp>
        <p:nvSpPr>
          <p:cNvPr id="4" name="Rectangle 12">
            <a:extLst>
              <a:ext uri="{FF2B5EF4-FFF2-40B4-BE49-F238E27FC236}">
                <a16:creationId xmlns:a16="http://schemas.microsoft.com/office/drawing/2014/main" id="{D65BEBE4-A7B3-C77A-1EBE-8883C4FEEC08}"/>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5" name="Rectangle 13">
            <a:extLst>
              <a:ext uri="{FF2B5EF4-FFF2-40B4-BE49-F238E27FC236}">
                <a16:creationId xmlns:a16="http://schemas.microsoft.com/office/drawing/2014/main" id="{6C51AB4C-BFF1-83BB-CC56-09BE24567882}"/>
              </a:ext>
            </a:extLst>
          </p:cNvPr>
          <p:cNvSpPr>
            <a:spLocks noGrp="1" noChangeArrowheads="1"/>
          </p:cNvSpPr>
          <p:nvPr>
            <p:ph type="sldNum" sz="quarter" idx="12"/>
          </p:nvPr>
        </p:nvSpPr>
        <p:spPr>
          <a:ln/>
        </p:spPr>
        <p:txBody>
          <a:bodyPr/>
          <a:lstStyle>
            <a:lvl1pPr>
              <a:defRPr/>
            </a:lvl1pPr>
          </a:lstStyle>
          <a:p>
            <a:fld id="{2B3DDFCB-C919-4C1C-B94E-9A57BA193237}" type="slidenum">
              <a:rPr lang="en-US" altLang="en-US"/>
              <a:pPr/>
              <a:t>‹#›</a:t>
            </a:fld>
            <a:endParaRPr lang="en-US" altLang="en-US"/>
          </a:p>
        </p:txBody>
      </p:sp>
    </p:spTree>
    <p:extLst>
      <p:ext uri="{BB962C8B-B14F-4D97-AF65-F5344CB8AC3E}">
        <p14:creationId xmlns:p14="http://schemas.microsoft.com/office/powerpoint/2010/main" val="3013660777"/>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59F71213-80BA-F624-9F19-B5526E3C5C85}"/>
              </a:ext>
            </a:extLst>
          </p:cNvPr>
          <p:cNvSpPr>
            <a:spLocks noGrp="1" noChangeArrowheads="1"/>
          </p:cNvSpPr>
          <p:nvPr>
            <p:ph type="dt" sz="half" idx="10"/>
          </p:nvPr>
        </p:nvSpPr>
        <p:spPr>
          <a:ln/>
        </p:spPr>
        <p:txBody>
          <a:bodyPr/>
          <a:lstStyle>
            <a:lvl1pPr>
              <a:defRPr/>
            </a:lvl1pPr>
          </a:lstStyle>
          <a:p>
            <a:pPr>
              <a:defRPr/>
            </a:pPr>
            <a:fld id="{429593F7-2A93-4AB8-95B4-7AB8F343851B}" type="datetime4">
              <a:rPr lang="en-US"/>
              <a:pPr>
                <a:defRPr/>
              </a:pPr>
              <a:t>August 21, 2023</a:t>
            </a:fld>
            <a:endParaRPr lang="en-US"/>
          </a:p>
        </p:txBody>
      </p:sp>
      <p:sp>
        <p:nvSpPr>
          <p:cNvPr id="3" name="Rectangle 12">
            <a:extLst>
              <a:ext uri="{FF2B5EF4-FFF2-40B4-BE49-F238E27FC236}">
                <a16:creationId xmlns:a16="http://schemas.microsoft.com/office/drawing/2014/main" id="{F1420359-44B1-F9BB-7F7C-2CC92C3E7F1C}"/>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4" name="Rectangle 13">
            <a:extLst>
              <a:ext uri="{FF2B5EF4-FFF2-40B4-BE49-F238E27FC236}">
                <a16:creationId xmlns:a16="http://schemas.microsoft.com/office/drawing/2014/main" id="{F6F726CD-7C4C-9152-52B7-A07C81F10914}"/>
              </a:ext>
            </a:extLst>
          </p:cNvPr>
          <p:cNvSpPr>
            <a:spLocks noGrp="1" noChangeArrowheads="1"/>
          </p:cNvSpPr>
          <p:nvPr>
            <p:ph type="sldNum" sz="quarter" idx="12"/>
          </p:nvPr>
        </p:nvSpPr>
        <p:spPr>
          <a:ln/>
        </p:spPr>
        <p:txBody>
          <a:bodyPr/>
          <a:lstStyle>
            <a:lvl1pPr>
              <a:defRPr/>
            </a:lvl1pPr>
          </a:lstStyle>
          <a:p>
            <a:fld id="{82353442-83FD-474C-A121-AACA6FC79FB9}" type="slidenum">
              <a:rPr lang="en-US" altLang="en-US"/>
              <a:pPr/>
              <a:t>‹#›</a:t>
            </a:fld>
            <a:endParaRPr lang="en-US" altLang="en-US"/>
          </a:p>
        </p:txBody>
      </p:sp>
    </p:spTree>
    <p:extLst>
      <p:ext uri="{BB962C8B-B14F-4D97-AF65-F5344CB8AC3E}">
        <p14:creationId xmlns:p14="http://schemas.microsoft.com/office/powerpoint/2010/main" val="4027263799"/>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54319611-AB60-86F7-26B1-5C14A79BEF70}"/>
              </a:ext>
            </a:extLst>
          </p:cNvPr>
          <p:cNvSpPr>
            <a:spLocks noGrp="1" noChangeArrowheads="1"/>
          </p:cNvSpPr>
          <p:nvPr>
            <p:ph type="dt" sz="half" idx="10"/>
          </p:nvPr>
        </p:nvSpPr>
        <p:spPr>
          <a:ln/>
        </p:spPr>
        <p:txBody>
          <a:bodyPr/>
          <a:lstStyle>
            <a:lvl1pPr>
              <a:defRPr/>
            </a:lvl1pPr>
          </a:lstStyle>
          <a:p>
            <a:pPr>
              <a:defRPr/>
            </a:pPr>
            <a:fld id="{2FDD3FB8-259A-4CD3-8601-90DDEAF9E79B}" type="datetime4">
              <a:rPr lang="en-US"/>
              <a:pPr>
                <a:defRPr/>
              </a:pPr>
              <a:t>August 21, 2023</a:t>
            </a:fld>
            <a:endParaRPr lang="en-US"/>
          </a:p>
        </p:txBody>
      </p:sp>
      <p:sp>
        <p:nvSpPr>
          <p:cNvPr id="6" name="Rectangle 12">
            <a:extLst>
              <a:ext uri="{FF2B5EF4-FFF2-40B4-BE49-F238E27FC236}">
                <a16:creationId xmlns:a16="http://schemas.microsoft.com/office/drawing/2014/main" id="{D44B5FC4-78A5-CE3B-E083-725B9ED7940D}"/>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13">
            <a:extLst>
              <a:ext uri="{FF2B5EF4-FFF2-40B4-BE49-F238E27FC236}">
                <a16:creationId xmlns:a16="http://schemas.microsoft.com/office/drawing/2014/main" id="{82D30725-2E83-6059-348B-E9BABEBDFA67}"/>
              </a:ext>
            </a:extLst>
          </p:cNvPr>
          <p:cNvSpPr>
            <a:spLocks noGrp="1" noChangeArrowheads="1"/>
          </p:cNvSpPr>
          <p:nvPr>
            <p:ph type="sldNum" sz="quarter" idx="12"/>
          </p:nvPr>
        </p:nvSpPr>
        <p:spPr>
          <a:ln/>
        </p:spPr>
        <p:txBody>
          <a:bodyPr/>
          <a:lstStyle>
            <a:lvl1pPr>
              <a:defRPr/>
            </a:lvl1pPr>
          </a:lstStyle>
          <a:p>
            <a:fld id="{EA5A5493-0194-4FAD-8A0E-5779A1C79587}" type="slidenum">
              <a:rPr lang="en-US" altLang="en-US"/>
              <a:pPr/>
              <a:t>‹#›</a:t>
            </a:fld>
            <a:endParaRPr lang="en-US" altLang="en-US"/>
          </a:p>
        </p:txBody>
      </p:sp>
    </p:spTree>
    <p:extLst>
      <p:ext uri="{BB962C8B-B14F-4D97-AF65-F5344CB8AC3E}">
        <p14:creationId xmlns:p14="http://schemas.microsoft.com/office/powerpoint/2010/main" val="1676447861"/>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BA63-B774-3DE8-802F-CC359215EF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8DCC1A-5138-A426-5182-C7C3025C3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286C36-1DE2-4452-2786-A2D57F607C61}"/>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9BB40F4C-B0F1-812F-C16F-8A9BC048FA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587D0-8C1A-2051-0FCD-0F6C29E30BA5}"/>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2202067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D9A4EF78-EBAD-02E9-AC02-518A0379DEF9}"/>
              </a:ext>
            </a:extLst>
          </p:cNvPr>
          <p:cNvSpPr>
            <a:spLocks noGrp="1" noChangeArrowheads="1"/>
          </p:cNvSpPr>
          <p:nvPr>
            <p:ph type="dt" sz="half" idx="10"/>
          </p:nvPr>
        </p:nvSpPr>
        <p:spPr>
          <a:ln/>
        </p:spPr>
        <p:txBody>
          <a:bodyPr/>
          <a:lstStyle>
            <a:lvl1pPr>
              <a:defRPr/>
            </a:lvl1pPr>
          </a:lstStyle>
          <a:p>
            <a:pPr>
              <a:defRPr/>
            </a:pPr>
            <a:fld id="{3E48F1AA-0B08-41EF-812F-A1A4384F256A}" type="datetime4">
              <a:rPr lang="en-US"/>
              <a:pPr>
                <a:defRPr/>
              </a:pPr>
              <a:t>August 21, 2023</a:t>
            </a:fld>
            <a:endParaRPr lang="en-US"/>
          </a:p>
        </p:txBody>
      </p:sp>
      <p:sp>
        <p:nvSpPr>
          <p:cNvPr id="6" name="Rectangle 12">
            <a:extLst>
              <a:ext uri="{FF2B5EF4-FFF2-40B4-BE49-F238E27FC236}">
                <a16:creationId xmlns:a16="http://schemas.microsoft.com/office/drawing/2014/main" id="{704A3643-D952-EBC5-D8ED-9C96A1D72D6B}"/>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13">
            <a:extLst>
              <a:ext uri="{FF2B5EF4-FFF2-40B4-BE49-F238E27FC236}">
                <a16:creationId xmlns:a16="http://schemas.microsoft.com/office/drawing/2014/main" id="{DEB10325-A58C-8660-1D73-FFCB4AF93CB0}"/>
              </a:ext>
            </a:extLst>
          </p:cNvPr>
          <p:cNvSpPr>
            <a:spLocks noGrp="1" noChangeArrowheads="1"/>
          </p:cNvSpPr>
          <p:nvPr>
            <p:ph type="sldNum" sz="quarter" idx="12"/>
          </p:nvPr>
        </p:nvSpPr>
        <p:spPr>
          <a:ln/>
        </p:spPr>
        <p:txBody>
          <a:bodyPr/>
          <a:lstStyle>
            <a:lvl1pPr>
              <a:defRPr/>
            </a:lvl1pPr>
          </a:lstStyle>
          <a:p>
            <a:fld id="{0893B1E2-1033-43E0-A5E5-4C5F8E9A46BB}" type="slidenum">
              <a:rPr lang="en-US" altLang="en-US"/>
              <a:pPr/>
              <a:t>‹#›</a:t>
            </a:fld>
            <a:endParaRPr lang="en-US" altLang="en-US"/>
          </a:p>
        </p:txBody>
      </p:sp>
    </p:spTree>
    <p:extLst>
      <p:ext uri="{BB962C8B-B14F-4D97-AF65-F5344CB8AC3E}">
        <p14:creationId xmlns:p14="http://schemas.microsoft.com/office/powerpoint/2010/main" val="512940875"/>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181F2625-3BFF-497A-BF5B-38B57829362C}"/>
              </a:ext>
            </a:extLst>
          </p:cNvPr>
          <p:cNvSpPr>
            <a:spLocks noGrp="1" noChangeArrowheads="1"/>
          </p:cNvSpPr>
          <p:nvPr>
            <p:ph type="dt" sz="half" idx="10"/>
          </p:nvPr>
        </p:nvSpPr>
        <p:spPr>
          <a:ln/>
        </p:spPr>
        <p:txBody>
          <a:bodyPr/>
          <a:lstStyle>
            <a:lvl1pPr>
              <a:defRPr/>
            </a:lvl1pPr>
          </a:lstStyle>
          <a:p>
            <a:pPr>
              <a:defRPr/>
            </a:pPr>
            <a:fld id="{F4FA1C12-33C4-47C8-BCA1-7488A6723160}" type="datetime4">
              <a:rPr lang="en-US"/>
              <a:pPr>
                <a:defRPr/>
              </a:pPr>
              <a:t>August 21, 2023</a:t>
            </a:fld>
            <a:endParaRPr lang="en-US"/>
          </a:p>
        </p:txBody>
      </p:sp>
      <p:sp>
        <p:nvSpPr>
          <p:cNvPr id="5" name="Rectangle 12">
            <a:extLst>
              <a:ext uri="{FF2B5EF4-FFF2-40B4-BE49-F238E27FC236}">
                <a16:creationId xmlns:a16="http://schemas.microsoft.com/office/drawing/2014/main" id="{1BC02639-DAFD-1949-0058-E349CB91F219}"/>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13">
            <a:extLst>
              <a:ext uri="{FF2B5EF4-FFF2-40B4-BE49-F238E27FC236}">
                <a16:creationId xmlns:a16="http://schemas.microsoft.com/office/drawing/2014/main" id="{D40442B1-B53D-ED78-3FC0-3423ADAF9E34}"/>
              </a:ext>
            </a:extLst>
          </p:cNvPr>
          <p:cNvSpPr>
            <a:spLocks noGrp="1" noChangeArrowheads="1"/>
          </p:cNvSpPr>
          <p:nvPr>
            <p:ph type="sldNum" sz="quarter" idx="12"/>
          </p:nvPr>
        </p:nvSpPr>
        <p:spPr>
          <a:ln/>
        </p:spPr>
        <p:txBody>
          <a:bodyPr/>
          <a:lstStyle>
            <a:lvl1pPr>
              <a:defRPr/>
            </a:lvl1pPr>
          </a:lstStyle>
          <a:p>
            <a:fld id="{3DCE2DD5-C02F-431F-AD86-F62BE5CC7C7E}" type="slidenum">
              <a:rPr lang="en-US" altLang="en-US"/>
              <a:pPr/>
              <a:t>‹#›</a:t>
            </a:fld>
            <a:endParaRPr lang="en-US" altLang="en-US"/>
          </a:p>
        </p:txBody>
      </p:sp>
    </p:spTree>
    <p:extLst>
      <p:ext uri="{BB962C8B-B14F-4D97-AF65-F5344CB8AC3E}">
        <p14:creationId xmlns:p14="http://schemas.microsoft.com/office/powerpoint/2010/main" val="3120371407"/>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228600"/>
            <a:ext cx="28194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228600"/>
            <a:ext cx="82550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5C742D52-F9C0-91F9-0E29-F9EFBD387ADD}"/>
              </a:ext>
            </a:extLst>
          </p:cNvPr>
          <p:cNvSpPr>
            <a:spLocks noGrp="1" noChangeArrowheads="1"/>
          </p:cNvSpPr>
          <p:nvPr>
            <p:ph type="dt" sz="half" idx="10"/>
          </p:nvPr>
        </p:nvSpPr>
        <p:spPr>
          <a:ln/>
        </p:spPr>
        <p:txBody>
          <a:bodyPr/>
          <a:lstStyle>
            <a:lvl1pPr>
              <a:defRPr/>
            </a:lvl1pPr>
          </a:lstStyle>
          <a:p>
            <a:pPr>
              <a:defRPr/>
            </a:pPr>
            <a:fld id="{09603E4C-8EAB-4209-88FB-F7AA5E463196}" type="datetime4">
              <a:rPr lang="en-US"/>
              <a:pPr>
                <a:defRPr/>
              </a:pPr>
              <a:t>August 21, 2023</a:t>
            </a:fld>
            <a:endParaRPr lang="en-US"/>
          </a:p>
        </p:txBody>
      </p:sp>
      <p:sp>
        <p:nvSpPr>
          <p:cNvPr id="5" name="Rectangle 12">
            <a:extLst>
              <a:ext uri="{FF2B5EF4-FFF2-40B4-BE49-F238E27FC236}">
                <a16:creationId xmlns:a16="http://schemas.microsoft.com/office/drawing/2014/main" id="{CFBB4672-DCAD-0AEC-EDF3-40AB1808FCA8}"/>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13">
            <a:extLst>
              <a:ext uri="{FF2B5EF4-FFF2-40B4-BE49-F238E27FC236}">
                <a16:creationId xmlns:a16="http://schemas.microsoft.com/office/drawing/2014/main" id="{D36E9AA8-4532-973E-7F1C-7B07435F755E}"/>
              </a:ext>
            </a:extLst>
          </p:cNvPr>
          <p:cNvSpPr>
            <a:spLocks noGrp="1" noChangeArrowheads="1"/>
          </p:cNvSpPr>
          <p:nvPr>
            <p:ph type="sldNum" sz="quarter" idx="12"/>
          </p:nvPr>
        </p:nvSpPr>
        <p:spPr>
          <a:ln/>
        </p:spPr>
        <p:txBody>
          <a:bodyPr/>
          <a:lstStyle>
            <a:lvl1pPr>
              <a:defRPr/>
            </a:lvl1pPr>
          </a:lstStyle>
          <a:p>
            <a:fld id="{759C5F93-A74C-4AC5-971C-FDD6B2F1D8D4}" type="slidenum">
              <a:rPr lang="en-US" altLang="en-US"/>
              <a:pPr/>
              <a:t>‹#›</a:t>
            </a:fld>
            <a:endParaRPr lang="en-US" altLang="en-US"/>
          </a:p>
        </p:txBody>
      </p:sp>
    </p:spTree>
    <p:extLst>
      <p:ext uri="{BB962C8B-B14F-4D97-AF65-F5344CB8AC3E}">
        <p14:creationId xmlns:p14="http://schemas.microsoft.com/office/powerpoint/2010/main" val="780004595"/>
      </p:ext>
    </p:extLst>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6">
            <a:extLst>
              <a:ext uri="{FF2B5EF4-FFF2-40B4-BE49-F238E27FC236}">
                <a16:creationId xmlns:a16="http://schemas.microsoft.com/office/drawing/2014/main" id="{22B01FC6-699F-49B7-8F9C-25701234BAC8}"/>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B3117957-4102-4152-9511-6A2D8452FBFA}"/>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CB761CE8-5ACF-4086-B319-DF28CF6107EA}"/>
              </a:ext>
            </a:extLst>
          </p:cNvPr>
          <p:cNvSpPr>
            <a:spLocks noGrp="1"/>
          </p:cNvSpPr>
          <p:nvPr>
            <p:ph type="sldNum" sz="quarter" idx="12"/>
          </p:nvPr>
        </p:nvSpPr>
        <p:spPr/>
        <p:txBody>
          <a:bodyPr/>
          <a:lstStyle>
            <a:lvl1pPr>
              <a:defRPr/>
            </a:lvl1pPr>
          </a:lstStyle>
          <a:p>
            <a:fld id="{2E2123DC-DFBA-4B53-859F-D576C850A326}" type="slidenum">
              <a:rPr lang="en-US" altLang="en-US"/>
              <a:pPr/>
              <a:t>‹#›</a:t>
            </a:fld>
            <a:endParaRPr lang="en-US" altLang="en-US"/>
          </a:p>
        </p:txBody>
      </p:sp>
    </p:spTree>
    <p:extLst>
      <p:ext uri="{BB962C8B-B14F-4D97-AF65-F5344CB8AC3E}">
        <p14:creationId xmlns:p14="http://schemas.microsoft.com/office/powerpoint/2010/main" val="3827065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6">
            <a:extLst>
              <a:ext uri="{FF2B5EF4-FFF2-40B4-BE49-F238E27FC236}">
                <a16:creationId xmlns:a16="http://schemas.microsoft.com/office/drawing/2014/main" id="{D011C0F4-A3D7-43F1-BAEF-9F4DBE6C772C}"/>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58583683-79E4-4784-ABE4-70446FD5D890}"/>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CFA437EA-A9A6-4B5C-B95E-437257CE38D4}"/>
              </a:ext>
            </a:extLst>
          </p:cNvPr>
          <p:cNvSpPr>
            <a:spLocks noGrp="1"/>
          </p:cNvSpPr>
          <p:nvPr>
            <p:ph type="sldNum" sz="quarter" idx="12"/>
          </p:nvPr>
        </p:nvSpPr>
        <p:spPr/>
        <p:txBody>
          <a:bodyPr/>
          <a:lstStyle>
            <a:lvl1pPr>
              <a:defRPr/>
            </a:lvl1pPr>
          </a:lstStyle>
          <a:p>
            <a:fld id="{68664E48-8EBF-45D4-86A6-5BE608535861}" type="slidenum">
              <a:rPr lang="en-US" altLang="en-US"/>
              <a:pPr/>
              <a:t>‹#›</a:t>
            </a:fld>
            <a:endParaRPr lang="en-US" altLang="en-US"/>
          </a:p>
        </p:txBody>
      </p:sp>
    </p:spTree>
    <p:extLst>
      <p:ext uri="{BB962C8B-B14F-4D97-AF65-F5344CB8AC3E}">
        <p14:creationId xmlns:p14="http://schemas.microsoft.com/office/powerpoint/2010/main" val="3764748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6">
            <a:extLst>
              <a:ext uri="{FF2B5EF4-FFF2-40B4-BE49-F238E27FC236}">
                <a16:creationId xmlns:a16="http://schemas.microsoft.com/office/drawing/2014/main" id="{EE064036-A042-4113-975C-D76A3649AA85}"/>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9B147E8E-F86A-4774-8D73-6FE3C77D3D0E}"/>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64EEA2EB-317C-4B1E-B1C8-0E0FC2C81CBE}"/>
              </a:ext>
            </a:extLst>
          </p:cNvPr>
          <p:cNvSpPr>
            <a:spLocks noGrp="1"/>
          </p:cNvSpPr>
          <p:nvPr>
            <p:ph type="sldNum" sz="quarter" idx="12"/>
          </p:nvPr>
        </p:nvSpPr>
        <p:spPr/>
        <p:txBody>
          <a:bodyPr/>
          <a:lstStyle>
            <a:lvl1pPr>
              <a:defRPr/>
            </a:lvl1pPr>
          </a:lstStyle>
          <a:p>
            <a:fld id="{86ED179D-0692-4F36-8F87-24A7D81E41EB}" type="slidenum">
              <a:rPr lang="en-US" altLang="en-US"/>
              <a:pPr/>
              <a:t>‹#›</a:t>
            </a:fld>
            <a:endParaRPr lang="en-US" altLang="en-US"/>
          </a:p>
        </p:txBody>
      </p:sp>
    </p:spTree>
    <p:extLst>
      <p:ext uri="{BB962C8B-B14F-4D97-AF65-F5344CB8AC3E}">
        <p14:creationId xmlns:p14="http://schemas.microsoft.com/office/powerpoint/2010/main" val="978713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217" y="1143000"/>
            <a:ext cx="544406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a:extLst>
              <a:ext uri="{FF2B5EF4-FFF2-40B4-BE49-F238E27FC236}">
                <a16:creationId xmlns:a16="http://schemas.microsoft.com/office/drawing/2014/main" id="{A7971844-4CB4-4ECB-9E1C-A3DF3AF7BD57}"/>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EBAC8536-041E-402E-A442-25C4A80B7395}"/>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44090ABC-BA65-4379-91B6-854FBE19703C}"/>
              </a:ext>
            </a:extLst>
          </p:cNvPr>
          <p:cNvSpPr>
            <a:spLocks noGrp="1"/>
          </p:cNvSpPr>
          <p:nvPr>
            <p:ph type="sldNum" sz="quarter" idx="12"/>
          </p:nvPr>
        </p:nvSpPr>
        <p:spPr/>
        <p:txBody>
          <a:bodyPr/>
          <a:lstStyle>
            <a:lvl1pPr>
              <a:defRPr/>
            </a:lvl1pPr>
          </a:lstStyle>
          <a:p>
            <a:fld id="{0C8406F3-FDF8-41E1-AD13-82948F2FCA49}" type="slidenum">
              <a:rPr lang="en-US" altLang="en-US"/>
              <a:pPr/>
              <a:t>‹#›</a:t>
            </a:fld>
            <a:endParaRPr lang="en-US" altLang="en-US"/>
          </a:p>
        </p:txBody>
      </p:sp>
    </p:spTree>
    <p:extLst>
      <p:ext uri="{BB962C8B-B14F-4D97-AF65-F5344CB8AC3E}">
        <p14:creationId xmlns:p14="http://schemas.microsoft.com/office/powerpoint/2010/main" val="1304348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1859B0-126F-4BFF-B699-BE2C691177FE}"/>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8" name="Footer Placeholder 7">
            <a:extLst>
              <a:ext uri="{FF2B5EF4-FFF2-40B4-BE49-F238E27FC236}">
                <a16:creationId xmlns:a16="http://schemas.microsoft.com/office/drawing/2014/main" id="{F7B6A513-321A-4EA0-AE52-91FAD8FD924F}"/>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9" name="Slide Number Placeholder 8">
            <a:extLst>
              <a:ext uri="{FF2B5EF4-FFF2-40B4-BE49-F238E27FC236}">
                <a16:creationId xmlns:a16="http://schemas.microsoft.com/office/drawing/2014/main" id="{34C8DDFD-33AF-4D51-A783-6BF653EA3CC4}"/>
              </a:ext>
            </a:extLst>
          </p:cNvPr>
          <p:cNvSpPr>
            <a:spLocks noGrp="1"/>
          </p:cNvSpPr>
          <p:nvPr>
            <p:ph type="sldNum" sz="quarter" idx="12"/>
          </p:nvPr>
        </p:nvSpPr>
        <p:spPr/>
        <p:txBody>
          <a:bodyPr/>
          <a:lstStyle>
            <a:lvl1pPr>
              <a:defRPr/>
            </a:lvl1pPr>
          </a:lstStyle>
          <a:p>
            <a:fld id="{3C40B3D3-437E-4EF5-8B9B-4613008D4C09}" type="slidenum">
              <a:rPr lang="en-US" altLang="en-US"/>
              <a:pPr/>
              <a:t>‹#›</a:t>
            </a:fld>
            <a:endParaRPr lang="en-US" altLang="en-US"/>
          </a:p>
        </p:txBody>
      </p:sp>
    </p:spTree>
    <p:extLst>
      <p:ext uri="{BB962C8B-B14F-4D97-AF65-F5344CB8AC3E}">
        <p14:creationId xmlns:p14="http://schemas.microsoft.com/office/powerpoint/2010/main" val="2355430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6">
            <a:extLst>
              <a:ext uri="{FF2B5EF4-FFF2-40B4-BE49-F238E27FC236}">
                <a16:creationId xmlns:a16="http://schemas.microsoft.com/office/drawing/2014/main" id="{4A136CB0-DB4A-456D-8188-F53955535DA6}"/>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4" name="Footer Placeholder 7">
            <a:extLst>
              <a:ext uri="{FF2B5EF4-FFF2-40B4-BE49-F238E27FC236}">
                <a16:creationId xmlns:a16="http://schemas.microsoft.com/office/drawing/2014/main" id="{B61944C8-6F59-4CE6-91A8-8DE1B11B26BE}"/>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5" name="Slide Number Placeholder 8">
            <a:extLst>
              <a:ext uri="{FF2B5EF4-FFF2-40B4-BE49-F238E27FC236}">
                <a16:creationId xmlns:a16="http://schemas.microsoft.com/office/drawing/2014/main" id="{BD66B6DA-5BBB-4267-A1CA-1AB7006C75D2}"/>
              </a:ext>
            </a:extLst>
          </p:cNvPr>
          <p:cNvSpPr>
            <a:spLocks noGrp="1"/>
          </p:cNvSpPr>
          <p:nvPr>
            <p:ph type="sldNum" sz="quarter" idx="12"/>
          </p:nvPr>
        </p:nvSpPr>
        <p:spPr/>
        <p:txBody>
          <a:bodyPr/>
          <a:lstStyle>
            <a:lvl1pPr>
              <a:defRPr/>
            </a:lvl1pPr>
          </a:lstStyle>
          <a:p>
            <a:fld id="{B3762368-7041-4862-85B1-46B2CE22961F}" type="slidenum">
              <a:rPr lang="en-US" altLang="en-US"/>
              <a:pPr/>
              <a:t>‹#›</a:t>
            </a:fld>
            <a:endParaRPr lang="en-US" altLang="en-US"/>
          </a:p>
        </p:txBody>
      </p:sp>
    </p:spTree>
    <p:extLst>
      <p:ext uri="{BB962C8B-B14F-4D97-AF65-F5344CB8AC3E}">
        <p14:creationId xmlns:p14="http://schemas.microsoft.com/office/powerpoint/2010/main" val="432573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6">
            <a:extLst>
              <a:ext uri="{FF2B5EF4-FFF2-40B4-BE49-F238E27FC236}">
                <a16:creationId xmlns:a16="http://schemas.microsoft.com/office/drawing/2014/main" id="{1CC76518-94F5-430B-8269-487369ED66B6}"/>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3" name="Footer Placeholder 7">
            <a:extLst>
              <a:ext uri="{FF2B5EF4-FFF2-40B4-BE49-F238E27FC236}">
                <a16:creationId xmlns:a16="http://schemas.microsoft.com/office/drawing/2014/main" id="{61D03084-C5B2-4825-80A0-9C8CF8CD292C}"/>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4" name="Slide Number Placeholder 8">
            <a:extLst>
              <a:ext uri="{FF2B5EF4-FFF2-40B4-BE49-F238E27FC236}">
                <a16:creationId xmlns:a16="http://schemas.microsoft.com/office/drawing/2014/main" id="{60C2E84D-775D-40F9-AF46-5C2567F4A41C}"/>
              </a:ext>
            </a:extLst>
          </p:cNvPr>
          <p:cNvSpPr>
            <a:spLocks noGrp="1"/>
          </p:cNvSpPr>
          <p:nvPr>
            <p:ph type="sldNum" sz="quarter" idx="12"/>
          </p:nvPr>
        </p:nvSpPr>
        <p:spPr/>
        <p:txBody>
          <a:bodyPr/>
          <a:lstStyle>
            <a:lvl1pPr>
              <a:defRPr/>
            </a:lvl1pPr>
          </a:lstStyle>
          <a:p>
            <a:fld id="{A54C5D0A-68C6-4F5E-8CA4-09CFA6B2E277}" type="slidenum">
              <a:rPr lang="en-US" altLang="en-US"/>
              <a:pPr/>
              <a:t>‹#›</a:t>
            </a:fld>
            <a:endParaRPr lang="en-US" altLang="en-US"/>
          </a:p>
        </p:txBody>
      </p:sp>
    </p:spTree>
    <p:extLst>
      <p:ext uri="{BB962C8B-B14F-4D97-AF65-F5344CB8AC3E}">
        <p14:creationId xmlns:p14="http://schemas.microsoft.com/office/powerpoint/2010/main" val="247918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EB5B-321E-52F7-39C2-07FFE26292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0121D2-C6D9-01DB-5AB2-870C7D9BDE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368755-6AD2-03F4-59D5-557E18AF04E7}"/>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14FA7B95-BEE8-8DA2-B7BB-B17CFA0FC6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C42B4F-C264-95A9-58CA-D148AEB66D83}"/>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1609212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6">
            <a:extLst>
              <a:ext uri="{FF2B5EF4-FFF2-40B4-BE49-F238E27FC236}">
                <a16:creationId xmlns:a16="http://schemas.microsoft.com/office/drawing/2014/main" id="{560DB81E-E90B-415B-8CEB-3AD41C9137E2}"/>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948A6511-7667-462C-AB86-CB62951BA9CD}"/>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D7A10B0C-2780-4D92-A33E-15513B7CB8DB}"/>
              </a:ext>
            </a:extLst>
          </p:cNvPr>
          <p:cNvSpPr>
            <a:spLocks noGrp="1"/>
          </p:cNvSpPr>
          <p:nvPr>
            <p:ph type="sldNum" sz="quarter" idx="12"/>
          </p:nvPr>
        </p:nvSpPr>
        <p:spPr/>
        <p:txBody>
          <a:bodyPr/>
          <a:lstStyle>
            <a:lvl1pPr>
              <a:defRPr/>
            </a:lvl1pPr>
          </a:lstStyle>
          <a:p>
            <a:fld id="{E5FE8911-AB9F-4C99-AEC6-0A0FC62501BF}" type="slidenum">
              <a:rPr lang="en-US" altLang="en-US"/>
              <a:pPr/>
              <a:t>‹#›</a:t>
            </a:fld>
            <a:endParaRPr lang="en-US" altLang="en-US"/>
          </a:p>
        </p:txBody>
      </p:sp>
    </p:spTree>
    <p:extLst>
      <p:ext uri="{BB962C8B-B14F-4D97-AF65-F5344CB8AC3E}">
        <p14:creationId xmlns:p14="http://schemas.microsoft.com/office/powerpoint/2010/main" val="14575902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6">
            <a:extLst>
              <a:ext uri="{FF2B5EF4-FFF2-40B4-BE49-F238E27FC236}">
                <a16:creationId xmlns:a16="http://schemas.microsoft.com/office/drawing/2014/main" id="{DE2E6433-A668-4571-8366-99B3FC5BC2CB}"/>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FD44604E-C32E-4096-B1BF-25ADE7A2E449}"/>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04170D21-281D-43C0-9E15-4498BD3C751C}"/>
              </a:ext>
            </a:extLst>
          </p:cNvPr>
          <p:cNvSpPr>
            <a:spLocks noGrp="1"/>
          </p:cNvSpPr>
          <p:nvPr>
            <p:ph type="sldNum" sz="quarter" idx="12"/>
          </p:nvPr>
        </p:nvSpPr>
        <p:spPr/>
        <p:txBody>
          <a:bodyPr/>
          <a:lstStyle>
            <a:lvl1pPr>
              <a:defRPr/>
            </a:lvl1pPr>
          </a:lstStyle>
          <a:p>
            <a:fld id="{6989B355-62F4-4B95-9A45-052A9753D3A6}" type="slidenum">
              <a:rPr lang="en-US" altLang="en-US"/>
              <a:pPr/>
              <a:t>‹#›</a:t>
            </a:fld>
            <a:endParaRPr lang="en-US" altLang="en-US"/>
          </a:p>
        </p:txBody>
      </p:sp>
    </p:spTree>
    <p:extLst>
      <p:ext uri="{BB962C8B-B14F-4D97-AF65-F5344CB8AC3E}">
        <p14:creationId xmlns:p14="http://schemas.microsoft.com/office/powerpoint/2010/main" val="3232109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5AD772FD-3338-4EDA-AD8B-5BF72CD2F267}"/>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29F2BB22-BFF5-4FB2-B7D4-11CF281F4BBA}"/>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0227B879-3707-4624-A2EA-7AA1989D68F3}"/>
              </a:ext>
            </a:extLst>
          </p:cNvPr>
          <p:cNvSpPr>
            <a:spLocks noGrp="1"/>
          </p:cNvSpPr>
          <p:nvPr>
            <p:ph type="sldNum" sz="quarter" idx="12"/>
          </p:nvPr>
        </p:nvSpPr>
        <p:spPr/>
        <p:txBody>
          <a:bodyPr/>
          <a:lstStyle>
            <a:lvl1pPr>
              <a:defRPr/>
            </a:lvl1pPr>
          </a:lstStyle>
          <a:p>
            <a:fld id="{674B62A1-22B8-42FD-9E04-8138F77E95EA}" type="slidenum">
              <a:rPr lang="en-US" altLang="en-US"/>
              <a:pPr/>
              <a:t>‹#›</a:t>
            </a:fld>
            <a:endParaRPr lang="en-US" altLang="en-US"/>
          </a:p>
        </p:txBody>
      </p:sp>
    </p:spTree>
    <p:extLst>
      <p:ext uri="{BB962C8B-B14F-4D97-AF65-F5344CB8AC3E}">
        <p14:creationId xmlns:p14="http://schemas.microsoft.com/office/powerpoint/2010/main" val="3548098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8251" y="152400"/>
            <a:ext cx="27813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47051"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71E59568-71B5-40E4-820C-9A24BD1C5C3B}"/>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0578E8C8-960B-4B8D-8F0A-66346630A9BB}"/>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D4559B14-3CDC-4C94-A4A1-C6E75B4B3D4E}"/>
              </a:ext>
            </a:extLst>
          </p:cNvPr>
          <p:cNvSpPr>
            <a:spLocks noGrp="1"/>
          </p:cNvSpPr>
          <p:nvPr>
            <p:ph type="sldNum" sz="quarter" idx="12"/>
          </p:nvPr>
        </p:nvSpPr>
        <p:spPr/>
        <p:txBody>
          <a:bodyPr/>
          <a:lstStyle>
            <a:lvl1pPr>
              <a:defRPr/>
            </a:lvl1pPr>
          </a:lstStyle>
          <a:p>
            <a:fld id="{125B7742-315A-4223-A578-4A01A42EE72E}" type="slidenum">
              <a:rPr lang="en-US" altLang="en-US"/>
              <a:pPr/>
              <a:t>‹#›</a:t>
            </a:fld>
            <a:endParaRPr lang="en-US" altLang="en-US"/>
          </a:p>
        </p:txBody>
      </p:sp>
    </p:spTree>
    <p:extLst>
      <p:ext uri="{BB962C8B-B14F-4D97-AF65-F5344CB8AC3E}">
        <p14:creationId xmlns:p14="http://schemas.microsoft.com/office/powerpoint/2010/main" val="497704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a:extLst>
              <a:ext uri="{FF2B5EF4-FFF2-40B4-BE49-F238E27FC236}">
                <a16:creationId xmlns:a16="http://schemas.microsoft.com/office/drawing/2014/main" id="{5EC695CA-D314-40D9-A89D-EB35F49A1C4E}"/>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9EDD70CF-0016-4814-B9EA-199B604CD314}"/>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2A0872A6-FCE4-442D-974F-9A0EF4954B9D}"/>
              </a:ext>
            </a:extLst>
          </p:cNvPr>
          <p:cNvSpPr>
            <a:spLocks noGrp="1"/>
          </p:cNvSpPr>
          <p:nvPr>
            <p:ph type="sldNum" sz="quarter" idx="12"/>
          </p:nvPr>
        </p:nvSpPr>
        <p:spPr/>
        <p:txBody>
          <a:bodyPr/>
          <a:lstStyle>
            <a:lvl1pPr>
              <a:defRPr/>
            </a:lvl1pPr>
          </a:lstStyle>
          <a:p>
            <a:fld id="{9EA7EB2A-6236-4A15-9E28-8DA517D22E33}" type="slidenum">
              <a:rPr lang="en-US" altLang="en-US"/>
              <a:pPr/>
              <a:t>‹#›</a:t>
            </a:fld>
            <a:endParaRPr lang="en-US" altLang="en-US"/>
          </a:p>
        </p:txBody>
      </p:sp>
    </p:spTree>
    <p:extLst>
      <p:ext uri="{BB962C8B-B14F-4D97-AF65-F5344CB8AC3E}">
        <p14:creationId xmlns:p14="http://schemas.microsoft.com/office/powerpoint/2010/main" val="1968497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502A3E25-37E2-4EBF-AA00-20427AD6B332}"/>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7" name="Footer Placeholder 7">
            <a:extLst>
              <a:ext uri="{FF2B5EF4-FFF2-40B4-BE49-F238E27FC236}">
                <a16:creationId xmlns:a16="http://schemas.microsoft.com/office/drawing/2014/main" id="{3D181E6C-6CD9-453F-9DFC-071F945A883C}"/>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8" name="Slide Number Placeholder 8">
            <a:extLst>
              <a:ext uri="{FF2B5EF4-FFF2-40B4-BE49-F238E27FC236}">
                <a16:creationId xmlns:a16="http://schemas.microsoft.com/office/drawing/2014/main" id="{8EC058AC-8AA5-4208-8257-0025469E51ED}"/>
              </a:ext>
            </a:extLst>
          </p:cNvPr>
          <p:cNvSpPr>
            <a:spLocks noGrp="1"/>
          </p:cNvSpPr>
          <p:nvPr>
            <p:ph type="sldNum" sz="quarter" idx="12"/>
          </p:nvPr>
        </p:nvSpPr>
        <p:spPr/>
        <p:txBody>
          <a:bodyPr/>
          <a:lstStyle>
            <a:lvl1pPr>
              <a:defRPr/>
            </a:lvl1pPr>
          </a:lstStyle>
          <a:p>
            <a:fld id="{5A323DAB-C2B0-4648-82BD-93DD305D8B00}" type="slidenum">
              <a:rPr lang="en-US" altLang="en-US"/>
              <a:pPr/>
              <a:t>‹#›</a:t>
            </a:fld>
            <a:endParaRPr lang="en-US" altLang="en-US"/>
          </a:p>
        </p:txBody>
      </p:sp>
    </p:spTree>
    <p:extLst>
      <p:ext uri="{BB962C8B-B14F-4D97-AF65-F5344CB8AC3E}">
        <p14:creationId xmlns:p14="http://schemas.microsoft.com/office/powerpoint/2010/main" val="25446842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BC5CA6D-299B-4AE2-F036-D6CEF7B529B6}"/>
              </a:ext>
            </a:extLst>
          </p:cNvPr>
          <p:cNvGrpSpPr>
            <a:grpSpLocks/>
          </p:cNvGrpSpPr>
          <p:nvPr/>
        </p:nvGrpSpPr>
        <p:grpSpPr bwMode="auto">
          <a:xfrm>
            <a:off x="1" y="2438401"/>
            <a:ext cx="12012084" cy="1052513"/>
            <a:chOff x="0" y="1536"/>
            <a:chExt cx="5675" cy="663"/>
          </a:xfrm>
        </p:grpSpPr>
        <p:grpSp>
          <p:nvGrpSpPr>
            <p:cNvPr id="3" name="Group 3">
              <a:extLst>
                <a:ext uri="{FF2B5EF4-FFF2-40B4-BE49-F238E27FC236}">
                  <a16:creationId xmlns:a16="http://schemas.microsoft.com/office/drawing/2014/main" id="{53C33127-6F83-CDE3-ED90-2A5C3A3DC9F5}"/>
                </a:ext>
              </a:extLst>
            </p:cNvPr>
            <p:cNvGrpSpPr>
              <a:grpSpLocks/>
            </p:cNvGrpSpPr>
            <p:nvPr/>
          </p:nvGrpSpPr>
          <p:grpSpPr bwMode="auto">
            <a:xfrm>
              <a:off x="185" y="1604"/>
              <a:ext cx="449" cy="299"/>
              <a:chOff x="720" y="336"/>
              <a:chExt cx="624" cy="432"/>
            </a:xfrm>
          </p:grpSpPr>
          <p:sp>
            <p:nvSpPr>
              <p:cNvPr id="10" name="Rectangle 4">
                <a:extLst>
                  <a:ext uri="{FF2B5EF4-FFF2-40B4-BE49-F238E27FC236}">
                    <a16:creationId xmlns:a16="http://schemas.microsoft.com/office/drawing/2014/main" id="{FF34EC9B-757A-8EBC-F624-3F3A7C7BFC7B}"/>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sp>
            <p:nvSpPr>
              <p:cNvPr id="11" name="Rectangle 5">
                <a:extLst>
                  <a:ext uri="{FF2B5EF4-FFF2-40B4-BE49-F238E27FC236}">
                    <a16:creationId xmlns:a16="http://schemas.microsoft.com/office/drawing/2014/main" id="{FC7F5382-0F6A-4250-8FF6-13759211DDE3}"/>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grpSp>
        <p:grpSp>
          <p:nvGrpSpPr>
            <p:cNvPr id="4" name="Group 6">
              <a:extLst>
                <a:ext uri="{FF2B5EF4-FFF2-40B4-BE49-F238E27FC236}">
                  <a16:creationId xmlns:a16="http://schemas.microsoft.com/office/drawing/2014/main" id="{9F28F7B8-81E0-56F7-4C9D-9BA64473CA13}"/>
                </a:ext>
              </a:extLst>
            </p:cNvPr>
            <p:cNvGrpSpPr>
              <a:grpSpLocks/>
            </p:cNvGrpSpPr>
            <p:nvPr/>
          </p:nvGrpSpPr>
          <p:grpSpPr bwMode="auto">
            <a:xfrm>
              <a:off x="263" y="1870"/>
              <a:ext cx="466" cy="299"/>
              <a:chOff x="912" y="2640"/>
              <a:chExt cx="672" cy="432"/>
            </a:xfrm>
          </p:grpSpPr>
          <p:sp>
            <p:nvSpPr>
              <p:cNvPr id="8" name="Rectangle 7">
                <a:extLst>
                  <a:ext uri="{FF2B5EF4-FFF2-40B4-BE49-F238E27FC236}">
                    <a16:creationId xmlns:a16="http://schemas.microsoft.com/office/drawing/2014/main" id="{D7C987B5-7952-6BC8-505D-F79D04A98BE6}"/>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sp>
            <p:nvSpPr>
              <p:cNvPr id="9" name="Rectangle 8">
                <a:extLst>
                  <a:ext uri="{FF2B5EF4-FFF2-40B4-BE49-F238E27FC236}">
                    <a16:creationId xmlns:a16="http://schemas.microsoft.com/office/drawing/2014/main" id="{B6B81E48-D785-6D89-7A79-E51FE1C8CB51}"/>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grpSp>
        <p:sp>
          <p:nvSpPr>
            <p:cNvPr id="5" name="Rectangle 9">
              <a:extLst>
                <a:ext uri="{FF2B5EF4-FFF2-40B4-BE49-F238E27FC236}">
                  <a16:creationId xmlns:a16="http://schemas.microsoft.com/office/drawing/2014/main" id="{91769BAE-C082-E9D8-8945-BD1E579BF82A}"/>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sp>
          <p:nvSpPr>
            <p:cNvPr id="6" name="Rectangle 10">
              <a:extLst>
                <a:ext uri="{FF2B5EF4-FFF2-40B4-BE49-F238E27FC236}">
                  <a16:creationId xmlns:a16="http://schemas.microsoft.com/office/drawing/2014/main" id="{A3DF6985-2ADE-4A18-33AE-0CA2F8B3314F}"/>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sp>
          <p:nvSpPr>
            <p:cNvPr id="7" name="Rectangle 11">
              <a:extLst>
                <a:ext uri="{FF2B5EF4-FFF2-40B4-BE49-F238E27FC236}">
                  <a16:creationId xmlns:a16="http://schemas.microsoft.com/office/drawing/2014/main" id="{7ED694F6-7F82-ACB1-0F44-699184E6D2F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2400"/>
            </a:p>
          </p:txBody>
        </p:sp>
      </p:grpSp>
      <p:sp>
        <p:nvSpPr>
          <p:cNvPr id="929804" name="Rectangle 12"/>
          <p:cNvSpPr>
            <a:spLocks noGrp="1" noChangeArrowheads="1"/>
          </p:cNvSpPr>
          <p:nvPr>
            <p:ph type="ctrTitle"/>
          </p:nvPr>
        </p:nvSpPr>
        <p:spPr>
          <a:xfrm>
            <a:off x="1320800" y="1828800"/>
            <a:ext cx="103632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2" name="Rectangle 14">
            <a:extLst>
              <a:ext uri="{FF2B5EF4-FFF2-40B4-BE49-F238E27FC236}">
                <a16:creationId xmlns:a16="http://schemas.microsoft.com/office/drawing/2014/main" id="{A71B04EB-11F2-2233-4C94-94FEC983312D}"/>
              </a:ext>
            </a:extLst>
          </p:cNvPr>
          <p:cNvSpPr>
            <a:spLocks noGrp="1" noChangeArrowheads="1"/>
          </p:cNvSpPr>
          <p:nvPr>
            <p:ph type="dt" sz="half" idx="10"/>
          </p:nvPr>
        </p:nvSpPr>
        <p:spPr>
          <a:xfrm>
            <a:off x="203200" y="6248400"/>
            <a:ext cx="2540000" cy="457200"/>
          </a:xfrm>
        </p:spPr>
        <p:txBody>
          <a:bodyPr/>
          <a:lstStyle>
            <a:lvl1pPr>
              <a:defRPr sz="1400">
                <a:solidFill>
                  <a:schemeClr val="bg2"/>
                </a:solidFill>
              </a:defRPr>
            </a:lvl1pPr>
          </a:lstStyle>
          <a:p>
            <a:pPr>
              <a:defRPr/>
            </a:pPr>
            <a:fld id="{27FF7713-6259-4D0D-BB57-A7A751DA7BC7}" type="datetime4">
              <a:rPr lang="en-US"/>
              <a:pPr>
                <a:defRPr/>
              </a:pPr>
              <a:t>August 21, 2023</a:t>
            </a:fld>
            <a:endParaRPr lang="en-US"/>
          </a:p>
        </p:txBody>
      </p:sp>
      <p:sp>
        <p:nvSpPr>
          <p:cNvPr id="13" name="Rectangle 15">
            <a:extLst>
              <a:ext uri="{FF2B5EF4-FFF2-40B4-BE49-F238E27FC236}">
                <a16:creationId xmlns:a16="http://schemas.microsoft.com/office/drawing/2014/main" id="{6D43FA32-F2DA-D8BE-B338-54639B7DD2C9}"/>
              </a:ext>
            </a:extLst>
          </p:cNvPr>
          <p:cNvSpPr>
            <a:spLocks noGrp="1" noChangeArrowheads="1"/>
          </p:cNvSpPr>
          <p:nvPr>
            <p:ph type="ftr" sz="quarter" idx="11"/>
          </p:nvPr>
        </p:nvSpPr>
        <p:spPr>
          <a:xfrm>
            <a:off x="3454400" y="6248400"/>
            <a:ext cx="4978400" cy="457200"/>
          </a:xfrm>
        </p:spPr>
        <p:txBody>
          <a:bodyPr/>
          <a:lstStyle>
            <a:lvl1pPr>
              <a:defRPr sz="1400" smtClean="0">
                <a:solidFill>
                  <a:schemeClr val="bg2"/>
                </a:solidFill>
              </a:defRPr>
            </a:lvl1pPr>
          </a:lstStyle>
          <a:p>
            <a:pPr>
              <a:defRPr/>
            </a:pPr>
            <a:r>
              <a:rPr lang="en-US"/>
              <a:t>Data Mining: Concepts and Techniques</a:t>
            </a:r>
          </a:p>
        </p:txBody>
      </p:sp>
      <p:sp>
        <p:nvSpPr>
          <p:cNvPr id="14" name="Rectangle 16">
            <a:extLst>
              <a:ext uri="{FF2B5EF4-FFF2-40B4-BE49-F238E27FC236}">
                <a16:creationId xmlns:a16="http://schemas.microsoft.com/office/drawing/2014/main" id="{5338C662-6FA0-0A4A-900B-CEBD972EFFE3}"/>
              </a:ext>
            </a:extLst>
          </p:cNvPr>
          <p:cNvSpPr>
            <a:spLocks noGrp="1" noChangeArrowheads="1"/>
          </p:cNvSpPr>
          <p:nvPr>
            <p:ph type="sldNum" sz="quarter" idx="12"/>
          </p:nvPr>
        </p:nvSpPr>
        <p:spPr>
          <a:xfrm>
            <a:off x="9550400" y="6248400"/>
            <a:ext cx="2540000" cy="457200"/>
          </a:xfrm>
        </p:spPr>
        <p:txBody>
          <a:bodyPr/>
          <a:lstStyle>
            <a:lvl1pPr>
              <a:defRPr sz="1400">
                <a:solidFill>
                  <a:schemeClr val="bg2"/>
                </a:solidFill>
              </a:defRPr>
            </a:lvl1pPr>
          </a:lstStyle>
          <a:p>
            <a:fld id="{DD45F445-0432-4778-BD0B-2C78D28A798B}" type="slidenum">
              <a:rPr lang="en-US" altLang="en-US"/>
              <a:pPr/>
              <a:t>‹#›</a:t>
            </a:fld>
            <a:endParaRPr lang="en-US" altLang="en-US"/>
          </a:p>
        </p:txBody>
      </p:sp>
    </p:spTree>
    <p:extLst>
      <p:ext uri="{BB962C8B-B14F-4D97-AF65-F5344CB8AC3E}">
        <p14:creationId xmlns:p14="http://schemas.microsoft.com/office/powerpoint/2010/main" val="3677326818"/>
      </p:ext>
    </p:extLst>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59">
            <a:extLst>
              <a:ext uri="{FF2B5EF4-FFF2-40B4-BE49-F238E27FC236}">
                <a16:creationId xmlns:a16="http://schemas.microsoft.com/office/drawing/2014/main" id="{C9B06C18-F49C-BD80-FC73-9D7CC15D1B47}"/>
              </a:ext>
            </a:extLst>
          </p:cNvPr>
          <p:cNvSpPr>
            <a:spLocks noGrp="1" noChangeArrowheads="1"/>
          </p:cNvSpPr>
          <p:nvPr>
            <p:ph type="dt" sz="half" idx="10"/>
          </p:nvPr>
        </p:nvSpPr>
        <p:spPr>
          <a:ln/>
        </p:spPr>
        <p:txBody>
          <a:bodyPr/>
          <a:lstStyle>
            <a:lvl1pPr>
              <a:defRPr/>
            </a:lvl1pPr>
          </a:lstStyle>
          <a:p>
            <a:pPr>
              <a:defRPr/>
            </a:pPr>
            <a:fld id="{0B7C84D1-F129-4548-ADF1-F6A3EBE3AE45}" type="datetime4">
              <a:rPr lang="en-US"/>
              <a:pPr>
                <a:defRPr/>
              </a:pPr>
              <a:t>August 21, 2023</a:t>
            </a:fld>
            <a:endParaRPr lang="en-US"/>
          </a:p>
        </p:txBody>
      </p:sp>
      <p:sp>
        <p:nvSpPr>
          <p:cNvPr id="5" name="Rectangle 2060">
            <a:extLst>
              <a:ext uri="{FF2B5EF4-FFF2-40B4-BE49-F238E27FC236}">
                <a16:creationId xmlns:a16="http://schemas.microsoft.com/office/drawing/2014/main" id="{C109533B-3D9B-AEBC-D8BB-E2922421C5AA}"/>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a:extLst>
              <a:ext uri="{FF2B5EF4-FFF2-40B4-BE49-F238E27FC236}">
                <a16:creationId xmlns:a16="http://schemas.microsoft.com/office/drawing/2014/main" id="{52A0C366-1338-F0D4-78C8-9611599BD4A5}"/>
              </a:ext>
            </a:extLst>
          </p:cNvPr>
          <p:cNvSpPr>
            <a:spLocks noGrp="1" noChangeArrowheads="1"/>
          </p:cNvSpPr>
          <p:nvPr>
            <p:ph type="sldNum" sz="quarter" idx="12"/>
          </p:nvPr>
        </p:nvSpPr>
        <p:spPr>
          <a:ln/>
        </p:spPr>
        <p:txBody>
          <a:bodyPr/>
          <a:lstStyle>
            <a:lvl1pPr>
              <a:defRPr/>
            </a:lvl1pPr>
          </a:lstStyle>
          <a:p>
            <a:fld id="{0E7F0660-80BD-4102-A6DB-FD15A84AFF0B}" type="slidenum">
              <a:rPr lang="en-US" altLang="en-US"/>
              <a:pPr/>
              <a:t>‹#›</a:t>
            </a:fld>
            <a:endParaRPr lang="en-US" altLang="en-US"/>
          </a:p>
        </p:txBody>
      </p:sp>
    </p:spTree>
    <p:extLst>
      <p:ext uri="{BB962C8B-B14F-4D97-AF65-F5344CB8AC3E}">
        <p14:creationId xmlns:p14="http://schemas.microsoft.com/office/powerpoint/2010/main" val="346258537"/>
      </p:ext>
    </p:extLst>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059">
            <a:extLst>
              <a:ext uri="{FF2B5EF4-FFF2-40B4-BE49-F238E27FC236}">
                <a16:creationId xmlns:a16="http://schemas.microsoft.com/office/drawing/2014/main" id="{C48141B5-1EE5-2F13-F4EA-360B718EF983}"/>
              </a:ext>
            </a:extLst>
          </p:cNvPr>
          <p:cNvSpPr>
            <a:spLocks noGrp="1" noChangeArrowheads="1"/>
          </p:cNvSpPr>
          <p:nvPr>
            <p:ph type="dt" sz="half" idx="10"/>
          </p:nvPr>
        </p:nvSpPr>
        <p:spPr>
          <a:ln/>
        </p:spPr>
        <p:txBody>
          <a:bodyPr/>
          <a:lstStyle>
            <a:lvl1pPr>
              <a:defRPr/>
            </a:lvl1pPr>
          </a:lstStyle>
          <a:p>
            <a:pPr>
              <a:defRPr/>
            </a:pPr>
            <a:fld id="{4C845572-1436-47DA-B63B-BDFC0233EAF5}" type="datetime4">
              <a:rPr lang="en-US"/>
              <a:pPr>
                <a:defRPr/>
              </a:pPr>
              <a:t>August 21, 2023</a:t>
            </a:fld>
            <a:endParaRPr lang="en-US"/>
          </a:p>
        </p:txBody>
      </p:sp>
      <p:sp>
        <p:nvSpPr>
          <p:cNvPr id="5" name="Rectangle 2060">
            <a:extLst>
              <a:ext uri="{FF2B5EF4-FFF2-40B4-BE49-F238E27FC236}">
                <a16:creationId xmlns:a16="http://schemas.microsoft.com/office/drawing/2014/main" id="{477C588E-7AD2-CE46-9139-8031F3A43F5B}"/>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a:extLst>
              <a:ext uri="{FF2B5EF4-FFF2-40B4-BE49-F238E27FC236}">
                <a16:creationId xmlns:a16="http://schemas.microsoft.com/office/drawing/2014/main" id="{603ACAC2-5BA9-7986-71C9-7E816CD726D6}"/>
              </a:ext>
            </a:extLst>
          </p:cNvPr>
          <p:cNvSpPr>
            <a:spLocks noGrp="1" noChangeArrowheads="1"/>
          </p:cNvSpPr>
          <p:nvPr>
            <p:ph type="sldNum" sz="quarter" idx="12"/>
          </p:nvPr>
        </p:nvSpPr>
        <p:spPr>
          <a:ln/>
        </p:spPr>
        <p:txBody>
          <a:bodyPr/>
          <a:lstStyle>
            <a:lvl1pPr>
              <a:defRPr/>
            </a:lvl1pPr>
          </a:lstStyle>
          <a:p>
            <a:fld id="{978768B1-F8B1-4439-AE13-3B0917E938AB}" type="slidenum">
              <a:rPr lang="en-US" altLang="en-US"/>
              <a:pPr/>
              <a:t>‹#›</a:t>
            </a:fld>
            <a:endParaRPr lang="en-US" altLang="en-US"/>
          </a:p>
        </p:txBody>
      </p:sp>
    </p:spTree>
    <p:extLst>
      <p:ext uri="{BB962C8B-B14F-4D97-AF65-F5344CB8AC3E}">
        <p14:creationId xmlns:p14="http://schemas.microsoft.com/office/powerpoint/2010/main" val="3189914700"/>
      </p:ext>
    </p:extLst>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47800"/>
            <a:ext cx="54864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4864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a:extLst>
              <a:ext uri="{FF2B5EF4-FFF2-40B4-BE49-F238E27FC236}">
                <a16:creationId xmlns:a16="http://schemas.microsoft.com/office/drawing/2014/main" id="{EFF805D7-7D9E-D9D7-2A6C-39C940E8845B}"/>
              </a:ext>
            </a:extLst>
          </p:cNvPr>
          <p:cNvSpPr>
            <a:spLocks noGrp="1" noChangeArrowheads="1"/>
          </p:cNvSpPr>
          <p:nvPr>
            <p:ph type="dt" sz="half" idx="10"/>
          </p:nvPr>
        </p:nvSpPr>
        <p:spPr>
          <a:ln/>
        </p:spPr>
        <p:txBody>
          <a:bodyPr/>
          <a:lstStyle>
            <a:lvl1pPr>
              <a:defRPr/>
            </a:lvl1pPr>
          </a:lstStyle>
          <a:p>
            <a:pPr>
              <a:defRPr/>
            </a:pPr>
            <a:fld id="{7F897CB2-F310-4C7D-9B25-85DA6080021B}" type="datetime4">
              <a:rPr lang="en-US"/>
              <a:pPr>
                <a:defRPr/>
              </a:pPr>
              <a:t>August 21, 2023</a:t>
            </a:fld>
            <a:endParaRPr lang="en-US"/>
          </a:p>
        </p:txBody>
      </p:sp>
      <p:sp>
        <p:nvSpPr>
          <p:cNvPr id="6" name="Rectangle 2060">
            <a:extLst>
              <a:ext uri="{FF2B5EF4-FFF2-40B4-BE49-F238E27FC236}">
                <a16:creationId xmlns:a16="http://schemas.microsoft.com/office/drawing/2014/main" id="{FCBD5168-4742-81A8-3B91-47639FD0012F}"/>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a:extLst>
              <a:ext uri="{FF2B5EF4-FFF2-40B4-BE49-F238E27FC236}">
                <a16:creationId xmlns:a16="http://schemas.microsoft.com/office/drawing/2014/main" id="{820E1958-CD36-B5D3-1535-866CB7B89239}"/>
              </a:ext>
            </a:extLst>
          </p:cNvPr>
          <p:cNvSpPr>
            <a:spLocks noGrp="1" noChangeArrowheads="1"/>
          </p:cNvSpPr>
          <p:nvPr>
            <p:ph type="sldNum" sz="quarter" idx="12"/>
          </p:nvPr>
        </p:nvSpPr>
        <p:spPr>
          <a:ln/>
        </p:spPr>
        <p:txBody>
          <a:bodyPr/>
          <a:lstStyle>
            <a:lvl1pPr>
              <a:defRPr/>
            </a:lvl1pPr>
          </a:lstStyle>
          <a:p>
            <a:fld id="{678FC197-4855-47E2-A52E-69C191EF3341}" type="slidenum">
              <a:rPr lang="en-US" altLang="en-US"/>
              <a:pPr/>
              <a:t>‹#›</a:t>
            </a:fld>
            <a:endParaRPr lang="en-US" altLang="en-US"/>
          </a:p>
        </p:txBody>
      </p:sp>
    </p:spTree>
    <p:extLst>
      <p:ext uri="{BB962C8B-B14F-4D97-AF65-F5344CB8AC3E}">
        <p14:creationId xmlns:p14="http://schemas.microsoft.com/office/powerpoint/2010/main" val="4283674254"/>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9957-AED2-D4FD-3D54-A9A67730B6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43303B-1E20-D106-785A-A99A998CC6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B535F0-93DB-24F4-9C98-835FA0B83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DF07AB-12C5-D9F0-CDA6-BC7156E3D925}"/>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6" name="Footer Placeholder 5">
            <a:extLst>
              <a:ext uri="{FF2B5EF4-FFF2-40B4-BE49-F238E27FC236}">
                <a16:creationId xmlns:a16="http://schemas.microsoft.com/office/drawing/2014/main" id="{2F0F157A-6684-EC74-4062-F083BA54F4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6D0A2A-2041-2D4C-AF8A-7AF828B16792}"/>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2159459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59">
            <a:extLst>
              <a:ext uri="{FF2B5EF4-FFF2-40B4-BE49-F238E27FC236}">
                <a16:creationId xmlns:a16="http://schemas.microsoft.com/office/drawing/2014/main" id="{AF4BA412-C5BC-DC40-067D-04C041159AF5}"/>
              </a:ext>
            </a:extLst>
          </p:cNvPr>
          <p:cNvSpPr>
            <a:spLocks noGrp="1" noChangeArrowheads="1"/>
          </p:cNvSpPr>
          <p:nvPr>
            <p:ph type="dt" sz="half" idx="10"/>
          </p:nvPr>
        </p:nvSpPr>
        <p:spPr>
          <a:ln/>
        </p:spPr>
        <p:txBody>
          <a:bodyPr/>
          <a:lstStyle>
            <a:lvl1pPr>
              <a:defRPr/>
            </a:lvl1pPr>
          </a:lstStyle>
          <a:p>
            <a:pPr>
              <a:defRPr/>
            </a:pPr>
            <a:fld id="{BC489CF2-7448-476D-A8E2-76FF0201BDCD}" type="datetime4">
              <a:rPr lang="en-US"/>
              <a:pPr>
                <a:defRPr/>
              </a:pPr>
              <a:t>August 21, 2023</a:t>
            </a:fld>
            <a:endParaRPr lang="en-US"/>
          </a:p>
        </p:txBody>
      </p:sp>
      <p:sp>
        <p:nvSpPr>
          <p:cNvPr id="8" name="Rectangle 2060">
            <a:extLst>
              <a:ext uri="{FF2B5EF4-FFF2-40B4-BE49-F238E27FC236}">
                <a16:creationId xmlns:a16="http://schemas.microsoft.com/office/drawing/2014/main" id="{67D2C8DF-50C9-B841-AB4F-ACFBF189D9CB}"/>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9" name="Rectangle 2061">
            <a:extLst>
              <a:ext uri="{FF2B5EF4-FFF2-40B4-BE49-F238E27FC236}">
                <a16:creationId xmlns:a16="http://schemas.microsoft.com/office/drawing/2014/main" id="{B929B117-2D90-7201-B978-91FCFCC9D556}"/>
              </a:ext>
            </a:extLst>
          </p:cNvPr>
          <p:cNvSpPr>
            <a:spLocks noGrp="1" noChangeArrowheads="1"/>
          </p:cNvSpPr>
          <p:nvPr>
            <p:ph type="sldNum" sz="quarter" idx="12"/>
          </p:nvPr>
        </p:nvSpPr>
        <p:spPr>
          <a:ln/>
        </p:spPr>
        <p:txBody>
          <a:bodyPr/>
          <a:lstStyle>
            <a:lvl1pPr>
              <a:defRPr/>
            </a:lvl1pPr>
          </a:lstStyle>
          <a:p>
            <a:fld id="{710DE372-3064-4F62-AE43-5F590A1EDD08}" type="slidenum">
              <a:rPr lang="en-US" altLang="en-US"/>
              <a:pPr/>
              <a:t>‹#›</a:t>
            </a:fld>
            <a:endParaRPr lang="en-US" altLang="en-US"/>
          </a:p>
        </p:txBody>
      </p:sp>
    </p:spTree>
    <p:extLst>
      <p:ext uri="{BB962C8B-B14F-4D97-AF65-F5344CB8AC3E}">
        <p14:creationId xmlns:p14="http://schemas.microsoft.com/office/powerpoint/2010/main" val="433652301"/>
      </p:ext>
    </p:extLst>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059">
            <a:extLst>
              <a:ext uri="{FF2B5EF4-FFF2-40B4-BE49-F238E27FC236}">
                <a16:creationId xmlns:a16="http://schemas.microsoft.com/office/drawing/2014/main" id="{AD1B9D27-8ECC-B6F9-2CA9-341CD19DB030}"/>
              </a:ext>
            </a:extLst>
          </p:cNvPr>
          <p:cNvSpPr>
            <a:spLocks noGrp="1" noChangeArrowheads="1"/>
          </p:cNvSpPr>
          <p:nvPr>
            <p:ph type="dt" sz="half" idx="10"/>
          </p:nvPr>
        </p:nvSpPr>
        <p:spPr>
          <a:ln/>
        </p:spPr>
        <p:txBody>
          <a:bodyPr/>
          <a:lstStyle>
            <a:lvl1pPr>
              <a:defRPr/>
            </a:lvl1pPr>
          </a:lstStyle>
          <a:p>
            <a:pPr>
              <a:defRPr/>
            </a:pPr>
            <a:fld id="{E42E3B4A-45ED-478D-9119-3C307E4D24EA}" type="datetime4">
              <a:rPr lang="en-US"/>
              <a:pPr>
                <a:defRPr/>
              </a:pPr>
              <a:t>August 21, 2023</a:t>
            </a:fld>
            <a:endParaRPr lang="en-US"/>
          </a:p>
        </p:txBody>
      </p:sp>
      <p:sp>
        <p:nvSpPr>
          <p:cNvPr id="4" name="Rectangle 2060">
            <a:extLst>
              <a:ext uri="{FF2B5EF4-FFF2-40B4-BE49-F238E27FC236}">
                <a16:creationId xmlns:a16="http://schemas.microsoft.com/office/drawing/2014/main" id="{98C140A0-2BD4-50D5-C11E-79947A8360E9}"/>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5" name="Rectangle 2061">
            <a:extLst>
              <a:ext uri="{FF2B5EF4-FFF2-40B4-BE49-F238E27FC236}">
                <a16:creationId xmlns:a16="http://schemas.microsoft.com/office/drawing/2014/main" id="{EF1EDA80-50C4-B199-8E26-033FCA6AD3D2}"/>
              </a:ext>
            </a:extLst>
          </p:cNvPr>
          <p:cNvSpPr>
            <a:spLocks noGrp="1" noChangeArrowheads="1"/>
          </p:cNvSpPr>
          <p:nvPr>
            <p:ph type="sldNum" sz="quarter" idx="12"/>
          </p:nvPr>
        </p:nvSpPr>
        <p:spPr>
          <a:ln/>
        </p:spPr>
        <p:txBody>
          <a:bodyPr/>
          <a:lstStyle>
            <a:lvl1pPr>
              <a:defRPr/>
            </a:lvl1pPr>
          </a:lstStyle>
          <a:p>
            <a:fld id="{CA49872C-D9C1-4F0C-87DE-E51D73678BA4}" type="slidenum">
              <a:rPr lang="en-US" altLang="en-US"/>
              <a:pPr/>
              <a:t>‹#›</a:t>
            </a:fld>
            <a:endParaRPr lang="en-US" altLang="en-US"/>
          </a:p>
        </p:txBody>
      </p:sp>
    </p:spTree>
    <p:extLst>
      <p:ext uri="{BB962C8B-B14F-4D97-AF65-F5344CB8AC3E}">
        <p14:creationId xmlns:p14="http://schemas.microsoft.com/office/powerpoint/2010/main" val="1436577121"/>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59">
            <a:extLst>
              <a:ext uri="{FF2B5EF4-FFF2-40B4-BE49-F238E27FC236}">
                <a16:creationId xmlns:a16="http://schemas.microsoft.com/office/drawing/2014/main" id="{DAC7DACA-03A8-BAB7-FE18-39EF90E1CD27}"/>
              </a:ext>
            </a:extLst>
          </p:cNvPr>
          <p:cNvSpPr>
            <a:spLocks noGrp="1" noChangeArrowheads="1"/>
          </p:cNvSpPr>
          <p:nvPr>
            <p:ph type="dt" sz="half" idx="10"/>
          </p:nvPr>
        </p:nvSpPr>
        <p:spPr>
          <a:ln/>
        </p:spPr>
        <p:txBody>
          <a:bodyPr/>
          <a:lstStyle>
            <a:lvl1pPr>
              <a:defRPr/>
            </a:lvl1pPr>
          </a:lstStyle>
          <a:p>
            <a:pPr>
              <a:defRPr/>
            </a:pPr>
            <a:fld id="{E2784F24-58FF-4A77-8D99-FE3AEB40E8C6}" type="datetime4">
              <a:rPr lang="en-US"/>
              <a:pPr>
                <a:defRPr/>
              </a:pPr>
              <a:t>August 21, 2023</a:t>
            </a:fld>
            <a:endParaRPr lang="en-US"/>
          </a:p>
        </p:txBody>
      </p:sp>
      <p:sp>
        <p:nvSpPr>
          <p:cNvPr id="3" name="Rectangle 2060">
            <a:extLst>
              <a:ext uri="{FF2B5EF4-FFF2-40B4-BE49-F238E27FC236}">
                <a16:creationId xmlns:a16="http://schemas.microsoft.com/office/drawing/2014/main" id="{3760C17D-ABD7-D585-8BF1-658CFD8F8A67}"/>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4" name="Rectangle 2061">
            <a:extLst>
              <a:ext uri="{FF2B5EF4-FFF2-40B4-BE49-F238E27FC236}">
                <a16:creationId xmlns:a16="http://schemas.microsoft.com/office/drawing/2014/main" id="{10C8EBF9-1B49-FDF5-934A-3B4933EC90E9}"/>
              </a:ext>
            </a:extLst>
          </p:cNvPr>
          <p:cNvSpPr>
            <a:spLocks noGrp="1" noChangeArrowheads="1"/>
          </p:cNvSpPr>
          <p:nvPr>
            <p:ph type="sldNum" sz="quarter" idx="12"/>
          </p:nvPr>
        </p:nvSpPr>
        <p:spPr>
          <a:ln/>
        </p:spPr>
        <p:txBody>
          <a:bodyPr/>
          <a:lstStyle>
            <a:lvl1pPr>
              <a:defRPr/>
            </a:lvl1pPr>
          </a:lstStyle>
          <a:p>
            <a:fld id="{BDF10FC4-BD0A-4BA9-B024-AF124412ADB8}" type="slidenum">
              <a:rPr lang="en-US" altLang="en-US"/>
              <a:pPr/>
              <a:t>‹#›</a:t>
            </a:fld>
            <a:endParaRPr lang="en-US" altLang="en-US"/>
          </a:p>
        </p:txBody>
      </p:sp>
    </p:spTree>
    <p:extLst>
      <p:ext uri="{BB962C8B-B14F-4D97-AF65-F5344CB8AC3E}">
        <p14:creationId xmlns:p14="http://schemas.microsoft.com/office/powerpoint/2010/main" val="940963891"/>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59">
            <a:extLst>
              <a:ext uri="{FF2B5EF4-FFF2-40B4-BE49-F238E27FC236}">
                <a16:creationId xmlns:a16="http://schemas.microsoft.com/office/drawing/2014/main" id="{9F61911C-CB20-7840-69AE-79F2A3A7CA55}"/>
              </a:ext>
            </a:extLst>
          </p:cNvPr>
          <p:cNvSpPr>
            <a:spLocks noGrp="1" noChangeArrowheads="1"/>
          </p:cNvSpPr>
          <p:nvPr>
            <p:ph type="dt" sz="half" idx="10"/>
          </p:nvPr>
        </p:nvSpPr>
        <p:spPr>
          <a:ln/>
        </p:spPr>
        <p:txBody>
          <a:bodyPr/>
          <a:lstStyle>
            <a:lvl1pPr>
              <a:defRPr/>
            </a:lvl1pPr>
          </a:lstStyle>
          <a:p>
            <a:pPr>
              <a:defRPr/>
            </a:pPr>
            <a:fld id="{7950C81E-9224-475B-B45D-0F158AD132D2}" type="datetime4">
              <a:rPr lang="en-US"/>
              <a:pPr>
                <a:defRPr/>
              </a:pPr>
              <a:t>August 21, 2023</a:t>
            </a:fld>
            <a:endParaRPr lang="en-US"/>
          </a:p>
        </p:txBody>
      </p:sp>
      <p:sp>
        <p:nvSpPr>
          <p:cNvPr id="6" name="Rectangle 2060">
            <a:extLst>
              <a:ext uri="{FF2B5EF4-FFF2-40B4-BE49-F238E27FC236}">
                <a16:creationId xmlns:a16="http://schemas.microsoft.com/office/drawing/2014/main" id="{2B351A8D-94E9-7075-C583-303B2E1BAC5A}"/>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a:extLst>
              <a:ext uri="{FF2B5EF4-FFF2-40B4-BE49-F238E27FC236}">
                <a16:creationId xmlns:a16="http://schemas.microsoft.com/office/drawing/2014/main" id="{D708C58F-4FFA-512F-BB0C-8A9C12EE8DFB}"/>
              </a:ext>
            </a:extLst>
          </p:cNvPr>
          <p:cNvSpPr>
            <a:spLocks noGrp="1" noChangeArrowheads="1"/>
          </p:cNvSpPr>
          <p:nvPr>
            <p:ph type="sldNum" sz="quarter" idx="12"/>
          </p:nvPr>
        </p:nvSpPr>
        <p:spPr>
          <a:ln/>
        </p:spPr>
        <p:txBody>
          <a:bodyPr/>
          <a:lstStyle>
            <a:lvl1pPr>
              <a:defRPr/>
            </a:lvl1pPr>
          </a:lstStyle>
          <a:p>
            <a:fld id="{B0E9CCEC-BC03-4C86-8ABC-D8E001627D77}" type="slidenum">
              <a:rPr lang="en-US" altLang="en-US"/>
              <a:pPr/>
              <a:t>‹#›</a:t>
            </a:fld>
            <a:endParaRPr lang="en-US" altLang="en-US"/>
          </a:p>
        </p:txBody>
      </p:sp>
    </p:spTree>
    <p:extLst>
      <p:ext uri="{BB962C8B-B14F-4D97-AF65-F5344CB8AC3E}">
        <p14:creationId xmlns:p14="http://schemas.microsoft.com/office/powerpoint/2010/main" val="670773365"/>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59">
            <a:extLst>
              <a:ext uri="{FF2B5EF4-FFF2-40B4-BE49-F238E27FC236}">
                <a16:creationId xmlns:a16="http://schemas.microsoft.com/office/drawing/2014/main" id="{3C3819A9-E2F7-1934-5019-2F19E6116F20}"/>
              </a:ext>
            </a:extLst>
          </p:cNvPr>
          <p:cNvSpPr>
            <a:spLocks noGrp="1" noChangeArrowheads="1"/>
          </p:cNvSpPr>
          <p:nvPr>
            <p:ph type="dt" sz="half" idx="10"/>
          </p:nvPr>
        </p:nvSpPr>
        <p:spPr>
          <a:ln/>
        </p:spPr>
        <p:txBody>
          <a:bodyPr/>
          <a:lstStyle>
            <a:lvl1pPr>
              <a:defRPr/>
            </a:lvl1pPr>
          </a:lstStyle>
          <a:p>
            <a:pPr>
              <a:defRPr/>
            </a:pPr>
            <a:fld id="{B0387CD7-B978-4D1A-AFA8-C881482B73EC}" type="datetime4">
              <a:rPr lang="en-US"/>
              <a:pPr>
                <a:defRPr/>
              </a:pPr>
              <a:t>August 21, 2023</a:t>
            </a:fld>
            <a:endParaRPr lang="en-US"/>
          </a:p>
        </p:txBody>
      </p:sp>
      <p:sp>
        <p:nvSpPr>
          <p:cNvPr id="6" name="Rectangle 2060">
            <a:extLst>
              <a:ext uri="{FF2B5EF4-FFF2-40B4-BE49-F238E27FC236}">
                <a16:creationId xmlns:a16="http://schemas.microsoft.com/office/drawing/2014/main" id="{83A295E8-7B1A-7249-6236-18C8A5969798}"/>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a:extLst>
              <a:ext uri="{FF2B5EF4-FFF2-40B4-BE49-F238E27FC236}">
                <a16:creationId xmlns:a16="http://schemas.microsoft.com/office/drawing/2014/main" id="{4275D842-1A36-5974-22D1-6CA21DA9DE04}"/>
              </a:ext>
            </a:extLst>
          </p:cNvPr>
          <p:cNvSpPr>
            <a:spLocks noGrp="1" noChangeArrowheads="1"/>
          </p:cNvSpPr>
          <p:nvPr>
            <p:ph type="sldNum" sz="quarter" idx="12"/>
          </p:nvPr>
        </p:nvSpPr>
        <p:spPr>
          <a:ln/>
        </p:spPr>
        <p:txBody>
          <a:bodyPr/>
          <a:lstStyle>
            <a:lvl1pPr>
              <a:defRPr/>
            </a:lvl1pPr>
          </a:lstStyle>
          <a:p>
            <a:fld id="{C76E4E23-7251-4191-8FE2-DB695EB302F5}" type="slidenum">
              <a:rPr lang="en-US" altLang="en-US"/>
              <a:pPr/>
              <a:t>‹#›</a:t>
            </a:fld>
            <a:endParaRPr lang="en-US" altLang="en-US"/>
          </a:p>
        </p:txBody>
      </p:sp>
    </p:spTree>
    <p:extLst>
      <p:ext uri="{BB962C8B-B14F-4D97-AF65-F5344CB8AC3E}">
        <p14:creationId xmlns:p14="http://schemas.microsoft.com/office/powerpoint/2010/main" val="1382669876"/>
      </p:ext>
    </p:extLst>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59">
            <a:extLst>
              <a:ext uri="{FF2B5EF4-FFF2-40B4-BE49-F238E27FC236}">
                <a16:creationId xmlns:a16="http://schemas.microsoft.com/office/drawing/2014/main" id="{E3AC8040-7593-2AD6-A1FA-2BC8BC782853}"/>
              </a:ext>
            </a:extLst>
          </p:cNvPr>
          <p:cNvSpPr>
            <a:spLocks noGrp="1" noChangeArrowheads="1"/>
          </p:cNvSpPr>
          <p:nvPr>
            <p:ph type="dt" sz="half" idx="10"/>
          </p:nvPr>
        </p:nvSpPr>
        <p:spPr>
          <a:ln/>
        </p:spPr>
        <p:txBody>
          <a:bodyPr/>
          <a:lstStyle>
            <a:lvl1pPr>
              <a:defRPr/>
            </a:lvl1pPr>
          </a:lstStyle>
          <a:p>
            <a:pPr>
              <a:defRPr/>
            </a:pPr>
            <a:fld id="{B0E5B160-95BE-41D3-B192-85FBC1C8E1FE}" type="datetime4">
              <a:rPr lang="en-US"/>
              <a:pPr>
                <a:defRPr/>
              </a:pPr>
              <a:t>August 21, 2023</a:t>
            </a:fld>
            <a:endParaRPr lang="en-US"/>
          </a:p>
        </p:txBody>
      </p:sp>
      <p:sp>
        <p:nvSpPr>
          <p:cNvPr id="5" name="Rectangle 2060">
            <a:extLst>
              <a:ext uri="{FF2B5EF4-FFF2-40B4-BE49-F238E27FC236}">
                <a16:creationId xmlns:a16="http://schemas.microsoft.com/office/drawing/2014/main" id="{9D3EC467-91C1-3D72-1F58-36B6360B82FC}"/>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a:extLst>
              <a:ext uri="{FF2B5EF4-FFF2-40B4-BE49-F238E27FC236}">
                <a16:creationId xmlns:a16="http://schemas.microsoft.com/office/drawing/2014/main" id="{163CAEC7-F795-D31C-177B-4A7B81C3B513}"/>
              </a:ext>
            </a:extLst>
          </p:cNvPr>
          <p:cNvSpPr>
            <a:spLocks noGrp="1" noChangeArrowheads="1"/>
          </p:cNvSpPr>
          <p:nvPr>
            <p:ph type="sldNum" sz="quarter" idx="12"/>
          </p:nvPr>
        </p:nvSpPr>
        <p:spPr>
          <a:ln/>
        </p:spPr>
        <p:txBody>
          <a:bodyPr/>
          <a:lstStyle>
            <a:lvl1pPr>
              <a:defRPr/>
            </a:lvl1pPr>
          </a:lstStyle>
          <a:p>
            <a:fld id="{06931DF5-4A53-4A4C-81B4-E03864242344}" type="slidenum">
              <a:rPr lang="en-US" altLang="en-US"/>
              <a:pPr/>
              <a:t>‹#›</a:t>
            </a:fld>
            <a:endParaRPr lang="en-US" altLang="en-US"/>
          </a:p>
        </p:txBody>
      </p:sp>
    </p:spTree>
    <p:extLst>
      <p:ext uri="{BB962C8B-B14F-4D97-AF65-F5344CB8AC3E}">
        <p14:creationId xmlns:p14="http://schemas.microsoft.com/office/powerpoint/2010/main" val="1198791092"/>
      </p:ext>
    </p:extLst>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794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304800"/>
            <a:ext cx="81788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59">
            <a:extLst>
              <a:ext uri="{FF2B5EF4-FFF2-40B4-BE49-F238E27FC236}">
                <a16:creationId xmlns:a16="http://schemas.microsoft.com/office/drawing/2014/main" id="{9FCF7420-A0F4-77EF-8AC9-31A9B694210D}"/>
              </a:ext>
            </a:extLst>
          </p:cNvPr>
          <p:cNvSpPr>
            <a:spLocks noGrp="1" noChangeArrowheads="1"/>
          </p:cNvSpPr>
          <p:nvPr>
            <p:ph type="dt" sz="half" idx="10"/>
          </p:nvPr>
        </p:nvSpPr>
        <p:spPr>
          <a:ln/>
        </p:spPr>
        <p:txBody>
          <a:bodyPr/>
          <a:lstStyle>
            <a:lvl1pPr>
              <a:defRPr/>
            </a:lvl1pPr>
          </a:lstStyle>
          <a:p>
            <a:pPr>
              <a:defRPr/>
            </a:pPr>
            <a:fld id="{B221934C-277E-4414-A1A8-547516095672}" type="datetime4">
              <a:rPr lang="en-US"/>
              <a:pPr>
                <a:defRPr/>
              </a:pPr>
              <a:t>August 21, 2023</a:t>
            </a:fld>
            <a:endParaRPr lang="en-US"/>
          </a:p>
        </p:txBody>
      </p:sp>
      <p:sp>
        <p:nvSpPr>
          <p:cNvPr id="5" name="Rectangle 2060">
            <a:extLst>
              <a:ext uri="{FF2B5EF4-FFF2-40B4-BE49-F238E27FC236}">
                <a16:creationId xmlns:a16="http://schemas.microsoft.com/office/drawing/2014/main" id="{E43F3557-8DEE-1A06-F06A-6F1CE51EEEA2}"/>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a:extLst>
              <a:ext uri="{FF2B5EF4-FFF2-40B4-BE49-F238E27FC236}">
                <a16:creationId xmlns:a16="http://schemas.microsoft.com/office/drawing/2014/main" id="{5B051CF7-246C-DF86-95B1-FB23E6916AA9}"/>
              </a:ext>
            </a:extLst>
          </p:cNvPr>
          <p:cNvSpPr>
            <a:spLocks noGrp="1" noChangeArrowheads="1"/>
          </p:cNvSpPr>
          <p:nvPr>
            <p:ph type="sldNum" sz="quarter" idx="12"/>
          </p:nvPr>
        </p:nvSpPr>
        <p:spPr>
          <a:ln/>
        </p:spPr>
        <p:txBody>
          <a:bodyPr/>
          <a:lstStyle>
            <a:lvl1pPr>
              <a:defRPr/>
            </a:lvl1pPr>
          </a:lstStyle>
          <a:p>
            <a:fld id="{4CE6B3EC-5F4F-4E97-98C5-B249C33FC9C0}" type="slidenum">
              <a:rPr lang="en-US" altLang="en-US"/>
              <a:pPr/>
              <a:t>‹#›</a:t>
            </a:fld>
            <a:endParaRPr lang="en-US" altLang="en-US"/>
          </a:p>
        </p:txBody>
      </p:sp>
    </p:spTree>
    <p:extLst>
      <p:ext uri="{BB962C8B-B14F-4D97-AF65-F5344CB8AC3E}">
        <p14:creationId xmlns:p14="http://schemas.microsoft.com/office/powerpoint/2010/main" val="1720746831"/>
      </p:ext>
    </p:extLst>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11176000" cy="685800"/>
          </a:xfrm>
        </p:spPr>
        <p:txBody>
          <a:bodyPr/>
          <a:lstStyle/>
          <a:p>
            <a:r>
              <a:rPr lang="en-US"/>
              <a:t>Click to edit Master title style</a:t>
            </a:r>
          </a:p>
        </p:txBody>
      </p:sp>
      <p:sp>
        <p:nvSpPr>
          <p:cNvPr id="3" name="Table Placeholder 2"/>
          <p:cNvSpPr>
            <a:spLocks noGrp="1"/>
          </p:cNvSpPr>
          <p:nvPr>
            <p:ph type="tbl" idx="1"/>
          </p:nvPr>
        </p:nvSpPr>
        <p:spPr>
          <a:xfrm>
            <a:off x="508000" y="1447800"/>
            <a:ext cx="11176000" cy="5029200"/>
          </a:xfrm>
        </p:spPr>
        <p:txBody>
          <a:bodyPr/>
          <a:lstStyle/>
          <a:p>
            <a:pPr lvl="0"/>
            <a:endParaRPr lang="en-US" noProof="0"/>
          </a:p>
        </p:txBody>
      </p:sp>
      <p:sp>
        <p:nvSpPr>
          <p:cNvPr id="4" name="Rectangle 2059">
            <a:extLst>
              <a:ext uri="{FF2B5EF4-FFF2-40B4-BE49-F238E27FC236}">
                <a16:creationId xmlns:a16="http://schemas.microsoft.com/office/drawing/2014/main" id="{630CD9BA-1BE4-1F1D-5ACF-7934652E20C4}"/>
              </a:ext>
            </a:extLst>
          </p:cNvPr>
          <p:cNvSpPr>
            <a:spLocks noGrp="1" noChangeArrowheads="1"/>
          </p:cNvSpPr>
          <p:nvPr>
            <p:ph type="dt" sz="half" idx="10"/>
          </p:nvPr>
        </p:nvSpPr>
        <p:spPr>
          <a:ln/>
        </p:spPr>
        <p:txBody>
          <a:bodyPr/>
          <a:lstStyle>
            <a:lvl1pPr>
              <a:defRPr/>
            </a:lvl1pPr>
          </a:lstStyle>
          <a:p>
            <a:pPr>
              <a:defRPr/>
            </a:pPr>
            <a:fld id="{D1CF83BD-DC9A-468F-BF19-A0810FD074B0}" type="datetime4">
              <a:rPr lang="en-US"/>
              <a:pPr>
                <a:defRPr/>
              </a:pPr>
              <a:t>August 21, 2023</a:t>
            </a:fld>
            <a:endParaRPr lang="en-US"/>
          </a:p>
        </p:txBody>
      </p:sp>
      <p:sp>
        <p:nvSpPr>
          <p:cNvPr id="5" name="Rectangle 2060">
            <a:extLst>
              <a:ext uri="{FF2B5EF4-FFF2-40B4-BE49-F238E27FC236}">
                <a16:creationId xmlns:a16="http://schemas.microsoft.com/office/drawing/2014/main" id="{23A71DCA-7F92-4B4C-63DA-1992AA6A9539}"/>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a:extLst>
              <a:ext uri="{FF2B5EF4-FFF2-40B4-BE49-F238E27FC236}">
                <a16:creationId xmlns:a16="http://schemas.microsoft.com/office/drawing/2014/main" id="{CCD4BCE4-35D7-0FE8-3220-02EF7A44FDFF}"/>
              </a:ext>
            </a:extLst>
          </p:cNvPr>
          <p:cNvSpPr>
            <a:spLocks noGrp="1" noChangeArrowheads="1"/>
          </p:cNvSpPr>
          <p:nvPr>
            <p:ph type="sldNum" sz="quarter" idx="12"/>
          </p:nvPr>
        </p:nvSpPr>
        <p:spPr>
          <a:ln/>
        </p:spPr>
        <p:txBody>
          <a:bodyPr/>
          <a:lstStyle>
            <a:lvl1pPr>
              <a:defRPr/>
            </a:lvl1pPr>
          </a:lstStyle>
          <a:p>
            <a:fld id="{1EDCF22A-AD2F-4EB5-A703-0D764CCCB691}" type="slidenum">
              <a:rPr lang="en-US" altLang="en-US"/>
              <a:pPr/>
              <a:t>‹#›</a:t>
            </a:fld>
            <a:endParaRPr lang="en-US" altLang="en-US"/>
          </a:p>
        </p:txBody>
      </p:sp>
    </p:spTree>
    <p:extLst>
      <p:ext uri="{BB962C8B-B14F-4D97-AF65-F5344CB8AC3E}">
        <p14:creationId xmlns:p14="http://schemas.microsoft.com/office/powerpoint/2010/main" val="684097261"/>
      </p:ext>
    </p:extLst>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11176000" cy="685800"/>
          </a:xfrm>
        </p:spPr>
        <p:txBody>
          <a:bodyPr/>
          <a:lstStyle/>
          <a:p>
            <a:r>
              <a:rPr lang="en-US"/>
              <a:t>Click to edit Master title style</a:t>
            </a:r>
          </a:p>
        </p:txBody>
      </p:sp>
      <p:sp>
        <p:nvSpPr>
          <p:cNvPr id="3" name="Text Placeholder 2"/>
          <p:cNvSpPr>
            <a:spLocks noGrp="1"/>
          </p:cNvSpPr>
          <p:nvPr>
            <p:ph type="body" sz="half" idx="1"/>
          </p:nvPr>
        </p:nvSpPr>
        <p:spPr>
          <a:xfrm>
            <a:off x="5080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447800"/>
            <a:ext cx="54864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38600"/>
            <a:ext cx="54864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59">
            <a:extLst>
              <a:ext uri="{FF2B5EF4-FFF2-40B4-BE49-F238E27FC236}">
                <a16:creationId xmlns:a16="http://schemas.microsoft.com/office/drawing/2014/main" id="{9C7B1B9E-A3C1-9053-CD37-A303D4EB9DEF}"/>
              </a:ext>
            </a:extLst>
          </p:cNvPr>
          <p:cNvSpPr>
            <a:spLocks noGrp="1" noChangeArrowheads="1"/>
          </p:cNvSpPr>
          <p:nvPr>
            <p:ph type="dt" sz="half" idx="10"/>
          </p:nvPr>
        </p:nvSpPr>
        <p:spPr>
          <a:ln/>
        </p:spPr>
        <p:txBody>
          <a:bodyPr/>
          <a:lstStyle>
            <a:lvl1pPr>
              <a:defRPr/>
            </a:lvl1pPr>
          </a:lstStyle>
          <a:p>
            <a:pPr>
              <a:defRPr/>
            </a:pPr>
            <a:fld id="{E5478EFD-59C5-4105-AEEE-AFEDEE5E3D5F}" type="datetime4">
              <a:rPr lang="en-US"/>
              <a:pPr>
                <a:defRPr/>
              </a:pPr>
              <a:t>August 21, 2023</a:t>
            </a:fld>
            <a:endParaRPr lang="en-US"/>
          </a:p>
        </p:txBody>
      </p:sp>
      <p:sp>
        <p:nvSpPr>
          <p:cNvPr id="7" name="Rectangle 2060">
            <a:extLst>
              <a:ext uri="{FF2B5EF4-FFF2-40B4-BE49-F238E27FC236}">
                <a16:creationId xmlns:a16="http://schemas.microsoft.com/office/drawing/2014/main" id="{645190F5-C644-C626-1141-B593CBC08876}"/>
              </a:ext>
            </a:extLst>
          </p:cNvPr>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8" name="Rectangle 2061">
            <a:extLst>
              <a:ext uri="{FF2B5EF4-FFF2-40B4-BE49-F238E27FC236}">
                <a16:creationId xmlns:a16="http://schemas.microsoft.com/office/drawing/2014/main" id="{2AD8C028-B0CC-8738-8C10-4C65ABF674E4}"/>
              </a:ext>
            </a:extLst>
          </p:cNvPr>
          <p:cNvSpPr>
            <a:spLocks noGrp="1" noChangeArrowheads="1"/>
          </p:cNvSpPr>
          <p:nvPr>
            <p:ph type="sldNum" sz="quarter" idx="12"/>
          </p:nvPr>
        </p:nvSpPr>
        <p:spPr>
          <a:ln/>
        </p:spPr>
        <p:txBody>
          <a:bodyPr/>
          <a:lstStyle>
            <a:lvl1pPr>
              <a:defRPr/>
            </a:lvl1pPr>
          </a:lstStyle>
          <a:p>
            <a:fld id="{7C8D32CD-0D70-4673-9326-D256B3CDF7EE}" type="slidenum">
              <a:rPr lang="en-US" altLang="en-US"/>
              <a:pPr/>
              <a:t>‹#›</a:t>
            </a:fld>
            <a:endParaRPr lang="en-US" altLang="en-US"/>
          </a:p>
        </p:txBody>
      </p:sp>
    </p:spTree>
    <p:extLst>
      <p:ext uri="{BB962C8B-B14F-4D97-AF65-F5344CB8AC3E}">
        <p14:creationId xmlns:p14="http://schemas.microsoft.com/office/powerpoint/2010/main" val="2164647822"/>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B4A1-493E-6C6E-C65B-D0BB291904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C0DFCB-EFB0-15DF-695C-0A978E3B31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845AE1-5299-418F-9606-F78132EA64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68A1B3-1358-095E-384B-75ABB637D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E1963-29BA-A1FA-51CD-5CF8A9A341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A85781-2B8C-5347-EF55-D8334995AB7C}"/>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8" name="Footer Placeholder 7">
            <a:extLst>
              <a:ext uri="{FF2B5EF4-FFF2-40B4-BE49-F238E27FC236}">
                <a16:creationId xmlns:a16="http://schemas.microsoft.com/office/drawing/2014/main" id="{6DA42DA7-9891-AE4A-C114-DF47CC6FED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7BCAFD-495B-394A-24C5-4A5B3A91D9E5}"/>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169912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B89D-E983-2252-A572-8FD797FBA5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D493E9-F2F7-6556-666E-BD84031DE9A7}"/>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4" name="Footer Placeholder 3">
            <a:extLst>
              <a:ext uri="{FF2B5EF4-FFF2-40B4-BE49-F238E27FC236}">
                <a16:creationId xmlns:a16="http://schemas.microsoft.com/office/drawing/2014/main" id="{DDC3868C-9390-9CF7-9400-6BC0E4D21B4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681EAA4-7CD2-4F0C-01E0-BF153B4A0692}"/>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222136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9D437A-761B-C23B-9A9E-3387527473D5}"/>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3" name="Footer Placeholder 2">
            <a:extLst>
              <a:ext uri="{FF2B5EF4-FFF2-40B4-BE49-F238E27FC236}">
                <a16:creationId xmlns:a16="http://schemas.microsoft.com/office/drawing/2014/main" id="{CD1EC55C-8261-034C-5AC0-FDA37BD1D7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B9A323-C7F6-34A7-0E0B-C5AC01C4E4DB}"/>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192601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BCB8-6AE1-2C06-7CFA-685313032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354BE0-3453-6B4A-1E18-569937085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943BA0-601D-87E5-24F3-60D877829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B4B65-5B73-C551-C1FB-7A63AE211819}"/>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6" name="Footer Placeholder 5">
            <a:extLst>
              <a:ext uri="{FF2B5EF4-FFF2-40B4-BE49-F238E27FC236}">
                <a16:creationId xmlns:a16="http://schemas.microsoft.com/office/drawing/2014/main" id="{99D98FEF-C698-0F03-D41F-D824D77F3D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4E5DEB-68FB-2C74-9459-C10029B06B10}"/>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32014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99FF-1E5E-CB70-BDED-2CFAFC3697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F2566F-BE93-AB23-9BFF-717437AE19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A00A51-4CF6-0EB2-5ECC-DAD9E6A1A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CD004-016B-8A7A-68AA-4457FC1686E4}"/>
              </a:ext>
            </a:extLst>
          </p:cNvPr>
          <p:cNvSpPr>
            <a:spLocks noGrp="1"/>
          </p:cNvSpPr>
          <p:nvPr>
            <p:ph type="dt" sz="half" idx="10"/>
          </p:nvPr>
        </p:nvSpPr>
        <p:spPr/>
        <p:txBody>
          <a:bodyPr/>
          <a:lstStyle/>
          <a:p>
            <a:fld id="{08E5DA72-FAE2-4AE8-974C-C1178DEC359D}" type="datetimeFigureOut">
              <a:rPr lang="en-IN" smtClean="0"/>
              <a:t>21-08-2023</a:t>
            </a:fld>
            <a:endParaRPr lang="en-IN"/>
          </a:p>
        </p:txBody>
      </p:sp>
      <p:sp>
        <p:nvSpPr>
          <p:cNvPr id="6" name="Footer Placeholder 5">
            <a:extLst>
              <a:ext uri="{FF2B5EF4-FFF2-40B4-BE49-F238E27FC236}">
                <a16:creationId xmlns:a16="http://schemas.microsoft.com/office/drawing/2014/main" id="{AC6790A2-123D-27C2-EB35-5AD0E5B1A5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A85EB-4513-8365-E40C-6B1CA2786DED}"/>
              </a:ext>
            </a:extLst>
          </p:cNvPr>
          <p:cNvSpPr>
            <a:spLocks noGrp="1"/>
          </p:cNvSpPr>
          <p:nvPr>
            <p:ph type="sldNum" sz="quarter" idx="12"/>
          </p:nvPr>
        </p:nvSpPr>
        <p:spPr/>
        <p:txBody>
          <a:bodyPr/>
          <a:lstStyle/>
          <a:p>
            <a:fld id="{51875FCE-C53C-4D3B-8814-D66B909A65DD}" type="slidenum">
              <a:rPr lang="en-IN" smtClean="0"/>
              <a:t>‹#›</a:t>
            </a:fld>
            <a:endParaRPr lang="en-IN"/>
          </a:p>
        </p:txBody>
      </p:sp>
    </p:spTree>
    <p:extLst>
      <p:ext uri="{BB962C8B-B14F-4D97-AF65-F5344CB8AC3E}">
        <p14:creationId xmlns:p14="http://schemas.microsoft.com/office/powerpoint/2010/main" val="254454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oleObject" Target="../embeddings/oleObject1.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AA420-2B00-8F98-2C0D-7FA168EC7C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827362-3DDA-BFA5-A20E-53B102D10C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C28E33-3EAE-E27E-1DA9-C4EEF5A5C8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5DA72-FAE2-4AE8-974C-C1178DEC359D}" type="datetimeFigureOut">
              <a:rPr lang="en-IN" smtClean="0"/>
              <a:t>21-08-2023</a:t>
            </a:fld>
            <a:endParaRPr lang="en-IN"/>
          </a:p>
        </p:txBody>
      </p:sp>
      <p:sp>
        <p:nvSpPr>
          <p:cNvPr id="5" name="Footer Placeholder 4">
            <a:extLst>
              <a:ext uri="{FF2B5EF4-FFF2-40B4-BE49-F238E27FC236}">
                <a16:creationId xmlns:a16="http://schemas.microsoft.com/office/drawing/2014/main" id="{B316A9A7-16DB-4ADC-8490-512155C49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52092E-882A-A722-8854-B6BBB2ECA0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75FCE-C53C-4D3B-8814-D66B909A65DD}" type="slidenum">
              <a:rPr lang="en-IN" smtClean="0"/>
              <a:t>‹#›</a:t>
            </a:fld>
            <a:endParaRPr lang="en-IN"/>
          </a:p>
        </p:txBody>
      </p:sp>
    </p:spTree>
    <p:extLst>
      <p:ext uri="{BB962C8B-B14F-4D97-AF65-F5344CB8AC3E}">
        <p14:creationId xmlns:p14="http://schemas.microsoft.com/office/powerpoint/2010/main" val="1104908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a:extLst>
              <a:ext uri="{FF2B5EF4-FFF2-40B4-BE49-F238E27FC236}">
                <a16:creationId xmlns:a16="http://schemas.microsoft.com/office/drawing/2014/main" id="{A64BA062-A7E8-71E4-A905-4724126384A7}"/>
              </a:ext>
            </a:extLst>
          </p:cNvPr>
          <p:cNvSpPr>
            <a:spLocks noGrp="1" noChangeArrowheads="1"/>
          </p:cNvSpPr>
          <p:nvPr>
            <p:ph type="title"/>
          </p:nvPr>
        </p:nvSpPr>
        <p:spPr bwMode="auto">
          <a:xfrm>
            <a:off x="1016000" y="228600"/>
            <a:ext cx="1028911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10">
            <a:extLst>
              <a:ext uri="{FF2B5EF4-FFF2-40B4-BE49-F238E27FC236}">
                <a16:creationId xmlns:a16="http://schemas.microsoft.com/office/drawing/2014/main" id="{A699C341-3FF6-E62A-F58E-D9C741CD1D09}"/>
              </a:ext>
            </a:extLst>
          </p:cNvPr>
          <p:cNvSpPr>
            <a:spLocks noGrp="1" noChangeArrowheads="1"/>
          </p:cNvSpPr>
          <p:nvPr>
            <p:ph type="body" idx="1"/>
          </p:nvPr>
        </p:nvSpPr>
        <p:spPr bwMode="auto">
          <a:xfrm>
            <a:off x="508000" y="1447800"/>
            <a:ext cx="11277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323" name="Rectangle 11">
            <a:extLst>
              <a:ext uri="{FF2B5EF4-FFF2-40B4-BE49-F238E27FC236}">
                <a16:creationId xmlns:a16="http://schemas.microsoft.com/office/drawing/2014/main" id="{B26447F0-2B03-213B-F6E5-0C1070030BAC}"/>
              </a:ext>
            </a:extLst>
          </p:cNvPr>
          <p:cNvSpPr>
            <a:spLocks noGrp="1" noChangeArrowheads="1"/>
          </p:cNvSpPr>
          <p:nvPr>
            <p:ph type="dt" sz="half" idx="2"/>
          </p:nvPr>
        </p:nvSpPr>
        <p:spPr bwMode="auto">
          <a:xfrm>
            <a:off x="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C046ED5A-02B8-46F1-819A-EF18CF419D89}" type="datetime4">
              <a:rPr lang="en-US"/>
              <a:pPr>
                <a:defRPr/>
              </a:pPr>
              <a:t>August 21, 2023</a:t>
            </a:fld>
            <a:endParaRPr lang="en-US"/>
          </a:p>
        </p:txBody>
      </p:sp>
      <p:sp>
        <p:nvSpPr>
          <p:cNvPr id="13324" name="Rectangle 12">
            <a:extLst>
              <a:ext uri="{FF2B5EF4-FFF2-40B4-BE49-F238E27FC236}">
                <a16:creationId xmlns:a16="http://schemas.microsoft.com/office/drawing/2014/main" id="{6EB65FE9-E1AF-8AAA-A13F-31B60A0E653E}"/>
              </a:ext>
            </a:extLst>
          </p:cNvPr>
          <p:cNvSpPr>
            <a:spLocks noGrp="1" noChangeArrowheads="1"/>
          </p:cNvSpPr>
          <p:nvPr>
            <p:ph type="ftr" sz="quarter" idx="3"/>
          </p:nvPr>
        </p:nvSpPr>
        <p:spPr bwMode="auto">
          <a:xfrm>
            <a:off x="4368800" y="6477000"/>
            <a:ext cx="386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r>
              <a:rPr lang="en-US"/>
              <a:t>Data Mining: Concepts and Techniques</a:t>
            </a:r>
          </a:p>
        </p:txBody>
      </p:sp>
      <p:sp>
        <p:nvSpPr>
          <p:cNvPr id="13325" name="Rectangle 13">
            <a:extLst>
              <a:ext uri="{FF2B5EF4-FFF2-40B4-BE49-F238E27FC236}">
                <a16:creationId xmlns:a16="http://schemas.microsoft.com/office/drawing/2014/main" id="{EAF2692F-CF4C-2A4B-5A3C-DABC11F359FE}"/>
              </a:ext>
            </a:extLst>
          </p:cNvPr>
          <p:cNvSpPr>
            <a:spLocks noGrp="1" noChangeArrowheads="1"/>
          </p:cNvSpPr>
          <p:nvPr>
            <p:ph type="sldNum" sz="quarter" idx="4"/>
          </p:nvPr>
        </p:nvSpPr>
        <p:spPr bwMode="auto">
          <a:xfrm>
            <a:off x="96520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D37F5481-517B-4496-A91D-2F00246E11FB}" type="slidenum">
              <a:rPr lang="en-US" altLang="en-US"/>
              <a:pPr/>
              <a:t>‹#›</a:t>
            </a:fld>
            <a:endParaRPr lang="en-US" altLang="en-US"/>
          </a:p>
        </p:txBody>
      </p:sp>
      <p:graphicFrame>
        <p:nvGraphicFramePr>
          <p:cNvPr id="1031" name="Object 23">
            <a:extLst>
              <a:ext uri="{FF2B5EF4-FFF2-40B4-BE49-F238E27FC236}">
                <a16:creationId xmlns:a16="http://schemas.microsoft.com/office/drawing/2014/main" id="{847CFEA3-669E-01B9-AD3C-F1FA3E3A6B4A}"/>
              </a:ext>
            </a:extLst>
          </p:cNvPr>
          <p:cNvGraphicFramePr>
            <a:graphicFrameLocks/>
          </p:cNvGraphicFramePr>
          <p:nvPr userDrawn="1"/>
        </p:nvGraphicFramePr>
        <p:xfrm>
          <a:off x="508000" y="1143000"/>
          <a:ext cx="11176000" cy="76200"/>
        </p:xfrm>
        <a:graphic>
          <a:graphicData uri="http://schemas.openxmlformats.org/presentationml/2006/ole">
            <mc:AlternateContent xmlns:mc="http://schemas.openxmlformats.org/markup-compatibility/2006">
              <mc:Choice xmlns:v="urn:schemas-microsoft-com:vml" Requires="v">
                <p:oleObj name="Clip" r:id="rId13" imgW="6857143" imgH="48963" progId="MS_ClipArt_Gallery.5">
                  <p:embed/>
                </p:oleObj>
              </mc:Choice>
              <mc:Fallback>
                <p:oleObj name="Clip" r:id="rId13" imgW="6857143" imgH="48963" progId="MS_ClipArt_Gallery.5">
                  <p:embed/>
                  <p:pic>
                    <p:nvPicPr>
                      <p:cNvPr id="1031" name="Object 23">
                        <a:extLst>
                          <a:ext uri="{FF2B5EF4-FFF2-40B4-BE49-F238E27FC236}">
                            <a16:creationId xmlns:a16="http://schemas.microsoft.com/office/drawing/2014/main" id="{847CFEA3-669E-01B9-AD3C-F1FA3E3A6B4A}"/>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000" y="1143000"/>
                        <a:ext cx="11176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609709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p:titleStyle>
    <p:bodyStyle>
      <a:lvl1pPr marL="342900" indent="-342900" algn="l" rtl="0" eaLnBrk="0" fontAlgn="base" hangingPunct="0">
        <a:lnSpc>
          <a:spcPct val="8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lnSpc>
          <a:spcPct val="80000"/>
        </a:lnSpc>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lnSpc>
          <a:spcPct val="80000"/>
        </a:lnSpc>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lnSpc>
          <a:spcPct val="80000"/>
        </a:lnSpc>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D03D88-203D-4D90-A5F8-3075BB602DE8}"/>
              </a:ext>
            </a:extLst>
          </p:cNvPr>
          <p:cNvSpPr>
            <a:spLocks noGrp="1" noChangeArrowheads="1"/>
          </p:cNvSpPr>
          <p:nvPr>
            <p:ph type="title"/>
          </p:nvPr>
        </p:nvSpPr>
        <p:spPr bwMode="auto">
          <a:xfrm>
            <a:off x="508000" y="152400"/>
            <a:ext cx="1104053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C337DF7-7AE7-4A85-9AB5-C0754317839D}"/>
              </a:ext>
            </a:extLst>
          </p:cNvPr>
          <p:cNvSpPr>
            <a:spLocks noGrp="1" noChangeArrowheads="1"/>
          </p:cNvSpPr>
          <p:nvPr>
            <p:ph type="body" idx="1"/>
          </p:nvPr>
        </p:nvSpPr>
        <p:spPr bwMode="auto">
          <a:xfrm>
            <a:off x="548218" y="1143000"/>
            <a:ext cx="1109133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a:extLst>
              <a:ext uri="{FF2B5EF4-FFF2-40B4-BE49-F238E27FC236}">
                <a16:creationId xmlns:a16="http://schemas.microsoft.com/office/drawing/2014/main" id="{79A345F1-6B59-44A5-A4AB-70C24FF0D873}"/>
              </a:ext>
            </a:extLst>
          </p:cNvPr>
          <p:cNvGrpSpPr>
            <a:grpSpLocks/>
          </p:cNvGrpSpPr>
          <p:nvPr userDrawn="1"/>
        </p:nvGrpSpPr>
        <p:grpSpPr bwMode="auto">
          <a:xfrm>
            <a:off x="406400" y="838200"/>
            <a:ext cx="11379200" cy="152400"/>
            <a:chOff x="264" y="788"/>
            <a:chExt cx="5232" cy="124"/>
          </a:xfrm>
        </p:grpSpPr>
        <p:sp>
          <p:nvSpPr>
            <p:cNvPr id="1032" name="Rectangle 17">
              <a:extLst>
                <a:ext uri="{FF2B5EF4-FFF2-40B4-BE49-F238E27FC236}">
                  <a16:creationId xmlns:a16="http://schemas.microsoft.com/office/drawing/2014/main" id="{BD383B36-B313-4AA9-9734-0C1E41612BDC}"/>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defRPr/>
              </a:pPr>
              <a:endParaRPr lang="en-US" altLang="en-US" sz="1400"/>
            </a:p>
          </p:txBody>
        </p:sp>
        <p:sp>
          <p:nvSpPr>
            <p:cNvPr id="1033" name="Rectangle 18">
              <a:extLst>
                <a:ext uri="{FF2B5EF4-FFF2-40B4-BE49-F238E27FC236}">
                  <a16:creationId xmlns:a16="http://schemas.microsoft.com/office/drawing/2014/main" id="{D2E097D8-70EE-4739-BF27-511BF22A6090}"/>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defRPr/>
              </a:pPr>
              <a:endParaRPr lang="en-US" altLang="en-US" sz="1400"/>
            </a:p>
          </p:txBody>
        </p:sp>
      </p:grpSp>
      <p:sp>
        <p:nvSpPr>
          <p:cNvPr id="7" name="Date Placeholder 6">
            <a:extLst>
              <a:ext uri="{FF2B5EF4-FFF2-40B4-BE49-F238E27FC236}">
                <a16:creationId xmlns:a16="http://schemas.microsoft.com/office/drawing/2014/main" id="{39BAA8FC-8B9A-4F89-B53E-DA8A7806106B}"/>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charset="0"/>
              </a:defRPr>
            </a:lvl1pPr>
          </a:lstStyle>
          <a:p>
            <a:pPr>
              <a:defRPr/>
            </a:pPr>
            <a:r>
              <a:rPr lang="en-US"/>
              <a:t>09/09/2020</a:t>
            </a:r>
            <a:endParaRPr lang="en-US" dirty="0"/>
          </a:p>
        </p:txBody>
      </p:sp>
      <p:sp>
        <p:nvSpPr>
          <p:cNvPr id="8" name="Footer Placeholder 7">
            <a:extLst>
              <a:ext uri="{FF2B5EF4-FFF2-40B4-BE49-F238E27FC236}">
                <a16:creationId xmlns:a16="http://schemas.microsoft.com/office/drawing/2014/main" id="{AEB32BAC-A326-4F1C-931E-786ECA1439D3}"/>
              </a:ext>
            </a:extLst>
          </p:cNvPr>
          <p:cNvSpPr>
            <a:spLocks noGrp="1"/>
          </p:cNvSpPr>
          <p:nvPr>
            <p:ph type="ftr" sz="quarter" idx="3"/>
          </p:nvPr>
        </p:nvSpPr>
        <p:spPr>
          <a:xfrm>
            <a:off x="4064000" y="6356351"/>
            <a:ext cx="416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r>
              <a:rPr lang="en-US"/>
              <a:t>Introduction to Data Mining, 2nd Edition   Tan, Steinbach, Karpatne, Kumar</a:t>
            </a:r>
            <a:endParaRPr lang="en-US" dirty="0"/>
          </a:p>
        </p:txBody>
      </p:sp>
      <p:sp>
        <p:nvSpPr>
          <p:cNvPr id="9" name="Slide Number Placeholder 8">
            <a:extLst>
              <a:ext uri="{FF2B5EF4-FFF2-40B4-BE49-F238E27FC236}">
                <a16:creationId xmlns:a16="http://schemas.microsoft.com/office/drawing/2014/main" id="{5303D021-AF87-4F25-983B-0FADEE54523B}"/>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E630134-C3B3-4B59-A84B-52E65CCBE6D9}" type="slidenum">
              <a:rPr lang="en-US" altLang="en-US"/>
              <a:pPr/>
              <a:t>‹#›</a:t>
            </a:fld>
            <a:endParaRPr lang="en-US" altLang="en-US"/>
          </a:p>
        </p:txBody>
      </p:sp>
    </p:spTree>
    <p:extLst>
      <p:ext uri="{BB962C8B-B14F-4D97-AF65-F5344CB8AC3E}">
        <p14:creationId xmlns:p14="http://schemas.microsoft.com/office/powerpoint/2010/main" val="22736101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056">
            <a:extLst>
              <a:ext uri="{FF2B5EF4-FFF2-40B4-BE49-F238E27FC236}">
                <a16:creationId xmlns:a16="http://schemas.microsoft.com/office/drawing/2014/main" id="{12A59122-C97F-8431-9139-EF381D7FAB8F}"/>
              </a:ext>
            </a:extLst>
          </p:cNvPr>
          <p:cNvSpPr>
            <a:spLocks noChangeArrowheads="1"/>
          </p:cNvSpPr>
          <p:nvPr/>
        </p:nvSpPr>
        <p:spPr bwMode="gray">
          <a:xfrm>
            <a:off x="508001" y="1143000"/>
            <a:ext cx="11214100" cy="46038"/>
          </a:xfrm>
          <a:prstGeom prst="rect">
            <a:avLst/>
          </a:prstGeom>
          <a:solidFill>
            <a:schemeClr val="tx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kumimoji="1" lang="en-US" altLang="en-US" sz="2400"/>
          </a:p>
        </p:txBody>
      </p:sp>
      <p:sp>
        <p:nvSpPr>
          <p:cNvPr id="1027" name="Rectangle 2057">
            <a:extLst>
              <a:ext uri="{FF2B5EF4-FFF2-40B4-BE49-F238E27FC236}">
                <a16:creationId xmlns:a16="http://schemas.microsoft.com/office/drawing/2014/main" id="{8C9BF717-DA1F-C311-CEF0-8EE7963A78B8}"/>
              </a:ext>
            </a:extLst>
          </p:cNvPr>
          <p:cNvSpPr>
            <a:spLocks noGrp="1" noChangeArrowheads="1"/>
          </p:cNvSpPr>
          <p:nvPr>
            <p:ph type="title"/>
          </p:nvPr>
        </p:nvSpPr>
        <p:spPr bwMode="auto">
          <a:xfrm>
            <a:off x="508000" y="304800"/>
            <a:ext cx="11176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2058">
            <a:extLst>
              <a:ext uri="{FF2B5EF4-FFF2-40B4-BE49-F238E27FC236}">
                <a16:creationId xmlns:a16="http://schemas.microsoft.com/office/drawing/2014/main" id="{8C6B3B13-D8F6-8D19-73E8-60192C15CD2A}"/>
              </a:ext>
            </a:extLst>
          </p:cNvPr>
          <p:cNvSpPr>
            <a:spLocks noGrp="1" noChangeArrowheads="1"/>
          </p:cNvSpPr>
          <p:nvPr>
            <p:ph type="body" idx="1"/>
          </p:nvPr>
        </p:nvSpPr>
        <p:spPr bwMode="auto">
          <a:xfrm>
            <a:off x="508000" y="14478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8779" name="Rectangle 2059">
            <a:extLst>
              <a:ext uri="{FF2B5EF4-FFF2-40B4-BE49-F238E27FC236}">
                <a16:creationId xmlns:a16="http://schemas.microsoft.com/office/drawing/2014/main" id="{3B2B7CC9-3398-9588-3E01-13867EF5F4BB}"/>
              </a:ext>
            </a:extLst>
          </p:cNvPr>
          <p:cNvSpPr>
            <a:spLocks noGrp="1" noChangeArrowheads="1"/>
          </p:cNvSpPr>
          <p:nvPr>
            <p:ph type="dt" sz="half" idx="2"/>
          </p:nvPr>
        </p:nvSpPr>
        <p:spPr bwMode="auto">
          <a:xfrm>
            <a:off x="203200" y="6324600"/>
            <a:ext cx="2540000" cy="533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6BEEE6E0-DCBE-430F-9D68-0FB95B8AB519}" type="datetime4">
              <a:rPr lang="en-US"/>
              <a:pPr>
                <a:defRPr/>
              </a:pPr>
              <a:t>August 21, 2023</a:t>
            </a:fld>
            <a:endParaRPr lang="en-US"/>
          </a:p>
        </p:txBody>
      </p:sp>
      <p:sp>
        <p:nvSpPr>
          <p:cNvPr id="928780" name="Rectangle 2060">
            <a:extLst>
              <a:ext uri="{FF2B5EF4-FFF2-40B4-BE49-F238E27FC236}">
                <a16:creationId xmlns:a16="http://schemas.microsoft.com/office/drawing/2014/main" id="{31F531CB-0299-D612-46CC-AFBF988B9B3F}"/>
              </a:ext>
            </a:extLst>
          </p:cNvPr>
          <p:cNvSpPr>
            <a:spLocks noGrp="1" noChangeArrowheads="1"/>
          </p:cNvSpPr>
          <p:nvPr>
            <p:ph type="ftr" sz="quarter" idx="3"/>
          </p:nvPr>
        </p:nvSpPr>
        <p:spPr bwMode="auto">
          <a:xfrm>
            <a:off x="4267200" y="6324600"/>
            <a:ext cx="3860800" cy="533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r>
              <a:rPr lang="en-US"/>
              <a:t>Data Mining: Concepts and Techniques</a:t>
            </a:r>
          </a:p>
        </p:txBody>
      </p:sp>
      <p:sp>
        <p:nvSpPr>
          <p:cNvPr id="928781" name="Rectangle 2061">
            <a:extLst>
              <a:ext uri="{FF2B5EF4-FFF2-40B4-BE49-F238E27FC236}">
                <a16:creationId xmlns:a16="http://schemas.microsoft.com/office/drawing/2014/main" id="{637E954B-4187-D9F3-84E0-4A34BB48FB69}"/>
              </a:ext>
            </a:extLst>
          </p:cNvPr>
          <p:cNvSpPr>
            <a:spLocks noGrp="1" noChangeArrowheads="1"/>
          </p:cNvSpPr>
          <p:nvPr>
            <p:ph type="sldNum" sz="quarter" idx="4"/>
          </p:nvPr>
        </p:nvSpPr>
        <p:spPr bwMode="auto">
          <a:xfrm>
            <a:off x="96520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0217455-96F2-444A-BDA0-DC5E162258F8}" type="slidenum">
              <a:rPr lang="en-US" altLang="en-US"/>
              <a:pPr/>
              <a:t>‹#›</a:t>
            </a:fld>
            <a:endParaRPr lang="en-US" altLang="en-US"/>
          </a:p>
        </p:txBody>
      </p:sp>
    </p:spTree>
    <p:extLst>
      <p:ext uri="{BB962C8B-B14F-4D97-AF65-F5344CB8AC3E}">
        <p14:creationId xmlns:p14="http://schemas.microsoft.com/office/powerpoint/2010/main" val="314651119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Berlin Sans FB Demi" pitchFamily="34" charset="0"/>
        </a:defRPr>
      </a:lvl2pPr>
      <a:lvl3pPr algn="ctr" rtl="0" eaLnBrk="0" fontAlgn="base" hangingPunct="0">
        <a:spcBef>
          <a:spcPct val="0"/>
        </a:spcBef>
        <a:spcAft>
          <a:spcPct val="0"/>
        </a:spcAft>
        <a:defRPr sz="3600">
          <a:solidFill>
            <a:schemeClr val="tx2"/>
          </a:solidFill>
          <a:latin typeface="Berlin Sans FB Demi" pitchFamily="34" charset="0"/>
        </a:defRPr>
      </a:lvl3pPr>
      <a:lvl4pPr algn="ctr" rtl="0" eaLnBrk="0" fontAlgn="base" hangingPunct="0">
        <a:spcBef>
          <a:spcPct val="0"/>
        </a:spcBef>
        <a:spcAft>
          <a:spcPct val="0"/>
        </a:spcAft>
        <a:defRPr sz="3600">
          <a:solidFill>
            <a:schemeClr val="tx2"/>
          </a:solidFill>
          <a:latin typeface="Berlin Sans FB Demi" pitchFamily="34" charset="0"/>
        </a:defRPr>
      </a:lvl4pPr>
      <a:lvl5pPr algn="ctr" rtl="0" eaLnBrk="0" fontAlgn="base" hangingPunct="0">
        <a:spcBef>
          <a:spcPct val="0"/>
        </a:spcBef>
        <a:spcAft>
          <a:spcPct val="0"/>
        </a:spcAft>
        <a:defRPr sz="3600">
          <a:solidFill>
            <a:schemeClr val="tx2"/>
          </a:solidFill>
          <a:latin typeface="Berlin Sans FB Demi" pitchFamily="34" charset="0"/>
        </a:defRPr>
      </a:lvl5pPr>
      <a:lvl6pPr marL="457200" algn="ctr" rtl="0" fontAlgn="base">
        <a:spcBef>
          <a:spcPct val="0"/>
        </a:spcBef>
        <a:spcAft>
          <a:spcPct val="0"/>
        </a:spcAft>
        <a:defRPr sz="3600">
          <a:solidFill>
            <a:schemeClr val="tx2"/>
          </a:solidFill>
          <a:latin typeface="Berlin Sans FB Demi" pitchFamily="34" charset="0"/>
        </a:defRPr>
      </a:lvl6pPr>
      <a:lvl7pPr marL="914400" algn="ctr" rtl="0" fontAlgn="base">
        <a:spcBef>
          <a:spcPct val="0"/>
        </a:spcBef>
        <a:spcAft>
          <a:spcPct val="0"/>
        </a:spcAft>
        <a:defRPr sz="3600">
          <a:solidFill>
            <a:schemeClr val="tx2"/>
          </a:solidFill>
          <a:latin typeface="Berlin Sans FB Demi" pitchFamily="34" charset="0"/>
        </a:defRPr>
      </a:lvl7pPr>
      <a:lvl8pPr marL="1371600" algn="ctr" rtl="0" fontAlgn="base">
        <a:spcBef>
          <a:spcPct val="0"/>
        </a:spcBef>
        <a:spcAft>
          <a:spcPct val="0"/>
        </a:spcAft>
        <a:defRPr sz="3600">
          <a:solidFill>
            <a:schemeClr val="tx2"/>
          </a:solidFill>
          <a:latin typeface="Berlin Sans FB Demi" pitchFamily="34" charset="0"/>
        </a:defRPr>
      </a:lvl8pPr>
      <a:lvl9pPr marL="1828800" algn="ctr" rtl="0" fontAlgn="base">
        <a:spcBef>
          <a:spcPct val="0"/>
        </a:spcBef>
        <a:spcAft>
          <a:spcPct val="0"/>
        </a:spcAft>
        <a:defRPr sz="3600">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4.bin"/><Relationship Id="rId7"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D428-7821-67CC-197C-A4143C5D02C5}"/>
              </a:ext>
            </a:extLst>
          </p:cNvPr>
          <p:cNvSpPr>
            <a:spLocks noGrp="1"/>
          </p:cNvSpPr>
          <p:nvPr>
            <p:ph type="ctrTitle"/>
          </p:nvPr>
        </p:nvSpPr>
        <p:spPr/>
        <p:txBody>
          <a:bodyPr>
            <a:normAutofit fontScale="90000"/>
          </a:bodyPr>
          <a:lstStyle/>
          <a:p>
            <a:pPr eaLnBrk="1" hangingPunct="1">
              <a:spcBef>
                <a:spcPct val="20000"/>
              </a:spcBef>
            </a:pPr>
            <a:r>
              <a:rPr lang="en-US" sz="4900" b="1" dirty="0"/>
              <a:t>Data Mining and Data Warehousing</a:t>
            </a:r>
            <a:br>
              <a:rPr lang="en-US" sz="4900" b="1" dirty="0"/>
            </a:br>
            <a:br>
              <a:rPr lang="en-US" sz="4900" b="1" dirty="0"/>
            </a:br>
            <a:r>
              <a:rPr lang="en-US" sz="4900" b="1" dirty="0"/>
              <a:t>CSF346</a:t>
            </a:r>
            <a:br>
              <a:rPr lang="en-US" sz="5400" b="0" dirty="0"/>
            </a:br>
            <a:endParaRPr lang="en-IN" dirty="0"/>
          </a:p>
        </p:txBody>
      </p:sp>
      <p:sp>
        <p:nvSpPr>
          <p:cNvPr id="3" name="Subtitle 2">
            <a:extLst>
              <a:ext uri="{FF2B5EF4-FFF2-40B4-BE49-F238E27FC236}">
                <a16:creationId xmlns:a16="http://schemas.microsoft.com/office/drawing/2014/main" id="{367352B5-E4CF-8E48-D15D-944838B1FE28}"/>
              </a:ext>
            </a:extLst>
          </p:cNvPr>
          <p:cNvSpPr>
            <a:spLocks noGrp="1"/>
          </p:cNvSpPr>
          <p:nvPr>
            <p:ph type="subTitle" idx="1"/>
          </p:nvPr>
        </p:nvSpPr>
        <p:spPr/>
        <p:txBody>
          <a:bodyPr>
            <a:normAutofit/>
          </a:bodyPr>
          <a:lstStyle/>
          <a:p>
            <a:r>
              <a:rPr lang="en-IN" sz="4000" b="1" dirty="0"/>
              <a:t>UNIT-I</a:t>
            </a:r>
          </a:p>
        </p:txBody>
      </p:sp>
    </p:spTree>
    <p:extLst>
      <p:ext uri="{BB962C8B-B14F-4D97-AF65-F5344CB8AC3E}">
        <p14:creationId xmlns:p14="http://schemas.microsoft.com/office/powerpoint/2010/main" val="445445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5F82A-C278-E3E8-29EC-61827C886EAB}"/>
              </a:ext>
            </a:extLst>
          </p:cNvPr>
          <p:cNvSpPr txBox="1"/>
          <p:nvPr/>
        </p:nvSpPr>
        <p:spPr>
          <a:xfrm>
            <a:off x="821932" y="1208611"/>
            <a:ext cx="10726220" cy="3276282"/>
          </a:xfrm>
          <a:prstGeom prst="rect">
            <a:avLst/>
          </a:prstGeom>
          <a:noFill/>
        </p:spPr>
        <p:txBody>
          <a:bodyPr wrap="square">
            <a:spAutoFit/>
          </a:bodyPr>
          <a:lstStyle/>
          <a:p>
            <a:pPr>
              <a:lnSpc>
                <a:spcPct val="150000"/>
              </a:lnSpc>
            </a:pPr>
            <a:r>
              <a:rPr lang="en-US" sz="2000" dirty="0"/>
              <a:t>Customer (</a:t>
            </a:r>
            <a:r>
              <a:rPr lang="en-US" sz="2000" dirty="0" err="1"/>
              <a:t>cust</a:t>
            </a:r>
            <a:r>
              <a:rPr lang="en-US" sz="2000" dirty="0"/>
              <a:t> ID, name, address, age, occupation, annual income, credit information, category, . . . )</a:t>
            </a:r>
          </a:p>
          <a:p>
            <a:pPr>
              <a:lnSpc>
                <a:spcPct val="150000"/>
              </a:lnSpc>
            </a:pPr>
            <a:r>
              <a:rPr lang="en-US" sz="2000" dirty="0"/>
              <a:t>item (item ID, brand, category, type, price, place made, supplier, cost, . . . )</a:t>
            </a:r>
          </a:p>
          <a:p>
            <a:pPr>
              <a:lnSpc>
                <a:spcPct val="150000"/>
              </a:lnSpc>
            </a:pPr>
            <a:r>
              <a:rPr lang="en-US" sz="2000" dirty="0"/>
              <a:t>employee (</a:t>
            </a:r>
            <a:r>
              <a:rPr lang="en-US" sz="2000" dirty="0" err="1"/>
              <a:t>empl</a:t>
            </a:r>
            <a:r>
              <a:rPr lang="en-US" sz="2000" dirty="0"/>
              <a:t> ID, name, category, group, salary, commission, . . . )</a:t>
            </a:r>
          </a:p>
          <a:p>
            <a:pPr>
              <a:lnSpc>
                <a:spcPct val="150000"/>
              </a:lnSpc>
            </a:pPr>
            <a:r>
              <a:rPr lang="en-US" sz="2000" dirty="0"/>
              <a:t>branch (branch ID, name, address, . . . )</a:t>
            </a:r>
          </a:p>
          <a:p>
            <a:pPr>
              <a:lnSpc>
                <a:spcPct val="150000"/>
              </a:lnSpc>
            </a:pPr>
            <a:r>
              <a:rPr lang="en-US" sz="2000" dirty="0"/>
              <a:t>purchases (trans ID, </a:t>
            </a:r>
            <a:r>
              <a:rPr lang="en-US" sz="2000" dirty="0" err="1"/>
              <a:t>cust</a:t>
            </a:r>
            <a:r>
              <a:rPr lang="en-US" sz="2000" dirty="0"/>
              <a:t> ID, </a:t>
            </a:r>
            <a:r>
              <a:rPr lang="en-US" sz="2000" dirty="0" err="1"/>
              <a:t>empl</a:t>
            </a:r>
            <a:r>
              <a:rPr lang="en-US" sz="2000" dirty="0"/>
              <a:t> ID, date, time, method paid, amount)</a:t>
            </a:r>
          </a:p>
          <a:p>
            <a:pPr>
              <a:lnSpc>
                <a:spcPct val="150000"/>
              </a:lnSpc>
            </a:pPr>
            <a:r>
              <a:rPr lang="en-US" sz="2000" dirty="0" err="1"/>
              <a:t>Items_sold</a:t>
            </a:r>
            <a:r>
              <a:rPr lang="en-US" sz="2000" dirty="0"/>
              <a:t> (trans ID, item ID, qty)</a:t>
            </a:r>
          </a:p>
          <a:p>
            <a:pPr>
              <a:lnSpc>
                <a:spcPct val="150000"/>
              </a:lnSpc>
            </a:pPr>
            <a:r>
              <a:rPr lang="en-US" sz="2000" dirty="0" err="1"/>
              <a:t>Works_at</a:t>
            </a:r>
            <a:r>
              <a:rPr lang="en-US" sz="2000" dirty="0"/>
              <a:t> (</a:t>
            </a:r>
            <a:r>
              <a:rPr lang="en-US" sz="2000" dirty="0" err="1"/>
              <a:t>empl</a:t>
            </a:r>
            <a:r>
              <a:rPr lang="en-US" sz="2000" dirty="0"/>
              <a:t> ID, branch ID)</a:t>
            </a:r>
            <a:endParaRPr lang="en-IN" sz="2000" dirty="0"/>
          </a:p>
        </p:txBody>
      </p:sp>
      <p:sp>
        <p:nvSpPr>
          <p:cNvPr id="8" name="TextBox 7">
            <a:extLst>
              <a:ext uri="{FF2B5EF4-FFF2-40B4-BE49-F238E27FC236}">
                <a16:creationId xmlns:a16="http://schemas.microsoft.com/office/drawing/2014/main" id="{57ED5FD8-D4FD-457E-DBC7-65AA4DB6491A}"/>
              </a:ext>
            </a:extLst>
          </p:cNvPr>
          <p:cNvSpPr txBox="1"/>
          <p:nvPr/>
        </p:nvSpPr>
        <p:spPr>
          <a:xfrm>
            <a:off x="3047143" y="4662514"/>
            <a:ext cx="6097712" cy="369332"/>
          </a:xfrm>
          <a:prstGeom prst="rect">
            <a:avLst/>
          </a:prstGeom>
          <a:noFill/>
        </p:spPr>
        <p:txBody>
          <a:bodyPr wrap="square">
            <a:spAutoFit/>
          </a:bodyPr>
          <a:lstStyle/>
          <a:p>
            <a:r>
              <a:rPr lang="en-IN" dirty="0"/>
              <a:t>Relational schema for a relational database,</a:t>
            </a:r>
          </a:p>
        </p:txBody>
      </p:sp>
      <p:sp>
        <p:nvSpPr>
          <p:cNvPr id="10" name="TextBox 9">
            <a:extLst>
              <a:ext uri="{FF2B5EF4-FFF2-40B4-BE49-F238E27FC236}">
                <a16:creationId xmlns:a16="http://schemas.microsoft.com/office/drawing/2014/main" id="{C2141431-EB92-0B06-1887-4CE07CD22783}"/>
              </a:ext>
            </a:extLst>
          </p:cNvPr>
          <p:cNvSpPr txBox="1"/>
          <p:nvPr/>
        </p:nvSpPr>
        <p:spPr>
          <a:xfrm>
            <a:off x="520985" y="5209468"/>
            <a:ext cx="11150029" cy="1015663"/>
          </a:xfrm>
          <a:prstGeom prst="rect">
            <a:avLst/>
          </a:prstGeom>
          <a:noFill/>
        </p:spPr>
        <p:txBody>
          <a:bodyPr wrap="square">
            <a:spAutoFit/>
          </a:bodyPr>
          <a:lstStyle/>
          <a:p>
            <a:pPr algn="just"/>
            <a:r>
              <a:rPr lang="en-US" sz="2000" dirty="0"/>
              <a:t>When mining relational databases, we can go further by searching for trends or data patterns. </a:t>
            </a:r>
          </a:p>
          <a:p>
            <a:pPr algn="just"/>
            <a:r>
              <a:rPr lang="en-US" sz="2000" dirty="0"/>
              <a:t>For example, data mining systems can analyze customer data to predict the credit risk of new customers based on their income, age, and previous credit information. </a:t>
            </a:r>
            <a:endParaRPr lang="en-IN" sz="2000" dirty="0"/>
          </a:p>
        </p:txBody>
      </p:sp>
      <p:sp>
        <p:nvSpPr>
          <p:cNvPr id="12" name="TextBox 11">
            <a:extLst>
              <a:ext uri="{FF2B5EF4-FFF2-40B4-BE49-F238E27FC236}">
                <a16:creationId xmlns:a16="http://schemas.microsoft.com/office/drawing/2014/main" id="{4314B536-FCFC-59FF-D8E1-62B412024ED0}"/>
              </a:ext>
            </a:extLst>
          </p:cNvPr>
          <p:cNvSpPr txBox="1"/>
          <p:nvPr/>
        </p:nvSpPr>
        <p:spPr>
          <a:xfrm>
            <a:off x="3644758" y="484036"/>
            <a:ext cx="6097712" cy="461665"/>
          </a:xfrm>
          <a:prstGeom prst="rect">
            <a:avLst/>
          </a:prstGeom>
          <a:noFill/>
        </p:spPr>
        <p:txBody>
          <a:bodyPr wrap="square">
            <a:spAutoFit/>
          </a:bodyPr>
          <a:lstStyle/>
          <a:p>
            <a:r>
              <a:rPr lang="en-US" altLang="en-US" sz="2400" b="1" dirty="0"/>
              <a:t>1. Relational database Example</a:t>
            </a:r>
            <a:endParaRPr lang="en-IN" sz="2400" b="1" dirty="0"/>
          </a:p>
        </p:txBody>
      </p:sp>
    </p:spTree>
    <p:extLst>
      <p:ext uri="{BB962C8B-B14F-4D97-AF65-F5344CB8AC3E}">
        <p14:creationId xmlns:p14="http://schemas.microsoft.com/office/powerpoint/2010/main" val="209850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375D-1FF3-CD2F-4B33-3A07034484F6}"/>
              </a:ext>
            </a:extLst>
          </p:cNvPr>
          <p:cNvSpPr>
            <a:spLocks noGrp="1"/>
          </p:cNvSpPr>
          <p:nvPr>
            <p:ph type="title"/>
          </p:nvPr>
        </p:nvSpPr>
        <p:spPr>
          <a:xfrm>
            <a:off x="914400" y="365125"/>
            <a:ext cx="10439400" cy="1325563"/>
          </a:xfrm>
        </p:spPr>
        <p:txBody>
          <a:bodyPr/>
          <a:lstStyle/>
          <a:p>
            <a:pPr algn="ctr"/>
            <a:r>
              <a:rPr lang="en-IN" b="1" dirty="0"/>
              <a:t>2</a:t>
            </a:r>
            <a:r>
              <a:rPr lang="en-IN" sz="2800" b="1" dirty="0"/>
              <a:t>. Data Warehouses</a:t>
            </a:r>
            <a:endParaRPr lang="en-IN" b="1" dirty="0"/>
          </a:p>
        </p:txBody>
      </p:sp>
      <p:sp>
        <p:nvSpPr>
          <p:cNvPr id="4" name="TextBox 3">
            <a:extLst>
              <a:ext uri="{FF2B5EF4-FFF2-40B4-BE49-F238E27FC236}">
                <a16:creationId xmlns:a16="http://schemas.microsoft.com/office/drawing/2014/main" id="{A7295D28-38FD-1099-A6BD-17B72544FD87}"/>
              </a:ext>
            </a:extLst>
          </p:cNvPr>
          <p:cNvSpPr txBox="1"/>
          <p:nvPr/>
        </p:nvSpPr>
        <p:spPr>
          <a:xfrm>
            <a:off x="293669" y="2010278"/>
            <a:ext cx="11275031" cy="1569660"/>
          </a:xfrm>
          <a:prstGeom prst="rect">
            <a:avLst/>
          </a:prstGeom>
          <a:noFill/>
        </p:spPr>
        <p:txBody>
          <a:bodyPr wrap="square">
            <a:spAutoFit/>
          </a:bodyPr>
          <a:lstStyle/>
          <a:p>
            <a:pPr algn="just"/>
            <a:r>
              <a:rPr lang="en-US" sz="2400" dirty="0"/>
              <a:t>A data warehouse is a repository of information collected from multiple sources, stored under a unified schema, and usually residing at a single site. Data warehouses are constructed via a process of data cleaning, data integration, data transformation, data loading, and periodic data refreshing.</a:t>
            </a:r>
            <a:endParaRPr lang="en-IN" sz="2400" dirty="0"/>
          </a:p>
        </p:txBody>
      </p:sp>
    </p:spTree>
    <p:extLst>
      <p:ext uri="{BB962C8B-B14F-4D97-AF65-F5344CB8AC3E}">
        <p14:creationId xmlns:p14="http://schemas.microsoft.com/office/powerpoint/2010/main" val="35192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E446E250-B3BC-090C-EF53-C39EFE7588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fontAlgn="base" hangingPunct="1">
              <a:spcBef>
                <a:spcPct val="0"/>
              </a:spcBef>
              <a:spcAft>
                <a:spcPct val="0"/>
              </a:spcAft>
            </a:pPr>
            <a:fld id="{BD8DD86C-BE5B-445D-80E8-36F6C7607DB7}" type="slidenum">
              <a:rPr lang="en-US" altLang="en-US" sz="1200">
                <a:solidFill>
                  <a:srgbClr val="000000"/>
                </a:solidFill>
              </a:rPr>
              <a:pPr eaLnBrk="1" fontAlgn="base" hangingPunct="1">
                <a:spcBef>
                  <a:spcPct val="0"/>
                </a:spcBef>
                <a:spcAft>
                  <a:spcPct val="0"/>
                </a:spcAft>
              </a:pPr>
              <a:t>12</a:t>
            </a:fld>
            <a:endParaRPr lang="en-US" altLang="en-US" sz="1200">
              <a:solidFill>
                <a:srgbClr val="000000"/>
              </a:solidFill>
            </a:endParaRPr>
          </a:p>
        </p:txBody>
      </p:sp>
      <p:sp>
        <p:nvSpPr>
          <p:cNvPr id="5123" name="Rectangle 2">
            <a:extLst>
              <a:ext uri="{FF2B5EF4-FFF2-40B4-BE49-F238E27FC236}">
                <a16:creationId xmlns:a16="http://schemas.microsoft.com/office/drawing/2014/main" id="{AF6A25CA-7B39-0115-BE52-A6671358E974}"/>
              </a:ext>
            </a:extLst>
          </p:cNvPr>
          <p:cNvSpPr>
            <a:spLocks noGrp="1" noChangeArrowheads="1"/>
          </p:cNvSpPr>
          <p:nvPr>
            <p:ph type="title"/>
          </p:nvPr>
        </p:nvSpPr>
        <p:spPr>
          <a:xfrm>
            <a:off x="2819400" y="304800"/>
            <a:ext cx="7010400" cy="838200"/>
          </a:xfrm>
          <a:noFill/>
        </p:spPr>
        <p:txBody>
          <a:bodyPr vert="horz" wrap="square" lIns="92075" tIns="46038" rIns="92075" bIns="46038" numCol="1" anchor="ctr" anchorCtr="0" compatLnSpc="1">
            <a:prstTxWarp prst="textNoShape">
              <a:avLst/>
            </a:prstTxWarp>
          </a:bodyPr>
          <a:lstStyle/>
          <a:p>
            <a:pPr eaLnBrk="1" hangingPunct="1"/>
            <a:r>
              <a:rPr lang="en-US" altLang="en-US"/>
              <a:t>What is a Data Warehouse?</a:t>
            </a:r>
            <a:endParaRPr lang="en-US" altLang="en-US" sz="3200"/>
          </a:p>
        </p:txBody>
      </p:sp>
      <p:sp>
        <p:nvSpPr>
          <p:cNvPr id="5124" name="Rectangle 3">
            <a:extLst>
              <a:ext uri="{FF2B5EF4-FFF2-40B4-BE49-F238E27FC236}">
                <a16:creationId xmlns:a16="http://schemas.microsoft.com/office/drawing/2014/main" id="{753DA6BA-3447-96C4-1DB1-62E4D66BF99B}"/>
              </a:ext>
            </a:extLst>
          </p:cNvPr>
          <p:cNvSpPr>
            <a:spLocks noGrp="1" noChangeArrowheads="1"/>
          </p:cNvSpPr>
          <p:nvPr>
            <p:ph type="body" idx="1"/>
          </p:nvPr>
        </p:nvSpPr>
        <p:spPr>
          <a:xfrm>
            <a:off x="688369" y="1371600"/>
            <a:ext cx="9522431" cy="5181600"/>
          </a:xfrm>
          <a:noFill/>
        </p:spPr>
        <p:txBody>
          <a:bodyPr vert="horz" wrap="square" lIns="92075" tIns="46038" rIns="92075" bIns="46038" numCol="1" anchor="t" anchorCtr="0" compatLnSpc="1">
            <a:prstTxWarp prst="textNoShape">
              <a:avLst/>
            </a:prstTxWarp>
          </a:bodyPr>
          <a:lstStyle/>
          <a:p>
            <a:pPr eaLnBrk="1" hangingPunct="1">
              <a:lnSpc>
                <a:spcPct val="140000"/>
              </a:lnSpc>
            </a:pPr>
            <a:r>
              <a:rPr lang="en-US" altLang="en-US" sz="2000" dirty="0"/>
              <a:t>Defined in many different ways, but not rigorously.</a:t>
            </a:r>
          </a:p>
          <a:p>
            <a:pPr lvl="1" eaLnBrk="1" hangingPunct="1">
              <a:lnSpc>
                <a:spcPct val="140000"/>
              </a:lnSpc>
            </a:pPr>
            <a:r>
              <a:rPr lang="en-US" altLang="en-US" sz="2000" dirty="0"/>
              <a:t>A decision support database that is maintained </a:t>
            </a:r>
            <a:r>
              <a:rPr lang="en-US" altLang="en-US" sz="2000" dirty="0">
                <a:solidFill>
                  <a:schemeClr val="hlink"/>
                </a:solidFill>
              </a:rPr>
              <a:t>separately </a:t>
            </a:r>
            <a:r>
              <a:rPr lang="en-US" altLang="en-US" sz="2000" dirty="0"/>
              <a:t>from the organization’s operational database</a:t>
            </a:r>
          </a:p>
          <a:p>
            <a:pPr lvl="1" eaLnBrk="1" hangingPunct="1">
              <a:lnSpc>
                <a:spcPct val="140000"/>
              </a:lnSpc>
            </a:pPr>
            <a:r>
              <a:rPr lang="en-US" altLang="en-US" sz="2000" dirty="0"/>
              <a:t>Support </a:t>
            </a:r>
            <a:r>
              <a:rPr lang="en-US" altLang="en-US" sz="2000" dirty="0">
                <a:solidFill>
                  <a:schemeClr val="hlink"/>
                </a:solidFill>
              </a:rPr>
              <a:t>information processing</a:t>
            </a:r>
            <a:r>
              <a:rPr lang="en-US" altLang="en-US" sz="2000" dirty="0"/>
              <a:t> by providing a solid platform of consolidated, historical data for analysis.</a:t>
            </a:r>
          </a:p>
          <a:p>
            <a:pPr eaLnBrk="1" hangingPunct="1">
              <a:lnSpc>
                <a:spcPct val="140000"/>
              </a:lnSpc>
            </a:pPr>
            <a:r>
              <a:rPr lang="en-US" altLang="en-US" sz="2000" dirty="0">
                <a:solidFill>
                  <a:srgbClr val="157573"/>
                </a:solidFill>
              </a:rPr>
              <a:t>“A data warehouse is a</a:t>
            </a:r>
            <a:r>
              <a:rPr lang="en-US" altLang="en-US" sz="2000" dirty="0"/>
              <a:t> </a:t>
            </a:r>
            <a:r>
              <a:rPr lang="en-US" altLang="en-US" sz="2000" u="sng" dirty="0">
                <a:solidFill>
                  <a:schemeClr val="hlink"/>
                </a:solidFill>
              </a:rPr>
              <a:t>subject-oriented</a:t>
            </a:r>
            <a:r>
              <a:rPr lang="en-US" altLang="en-US" sz="2000" dirty="0"/>
              <a:t>,</a:t>
            </a:r>
            <a:r>
              <a:rPr lang="en-US" altLang="en-US" sz="2000" u="sng" dirty="0">
                <a:solidFill>
                  <a:schemeClr val="hlink"/>
                </a:solidFill>
              </a:rPr>
              <a:t> integrated</a:t>
            </a:r>
            <a:r>
              <a:rPr lang="en-US" altLang="en-US" sz="2000" dirty="0"/>
              <a:t>, </a:t>
            </a:r>
            <a:r>
              <a:rPr lang="en-US" altLang="en-US" sz="2000" u="sng" dirty="0">
                <a:solidFill>
                  <a:schemeClr val="hlink"/>
                </a:solidFill>
              </a:rPr>
              <a:t>time-variant</a:t>
            </a:r>
            <a:r>
              <a:rPr lang="en-US" altLang="en-US" sz="2000" dirty="0"/>
              <a:t>, </a:t>
            </a:r>
            <a:r>
              <a:rPr lang="en-US" altLang="en-US" sz="2000" dirty="0">
                <a:solidFill>
                  <a:srgbClr val="157573"/>
                </a:solidFill>
              </a:rPr>
              <a:t>and </a:t>
            </a:r>
            <a:r>
              <a:rPr lang="en-US" altLang="en-US" sz="2000" u="sng" dirty="0">
                <a:solidFill>
                  <a:schemeClr val="hlink"/>
                </a:solidFill>
              </a:rPr>
              <a:t>nonvolatile</a:t>
            </a:r>
            <a:r>
              <a:rPr lang="en-US" altLang="en-US" sz="2000" dirty="0"/>
              <a:t> </a:t>
            </a:r>
            <a:r>
              <a:rPr lang="en-US" altLang="en-US" sz="2000" dirty="0">
                <a:solidFill>
                  <a:srgbClr val="157573"/>
                </a:solidFill>
              </a:rPr>
              <a:t>collection of data in support of management’s decision-making process.”—W. H. </a:t>
            </a:r>
            <a:r>
              <a:rPr lang="en-US" altLang="en-US" sz="2000" dirty="0" err="1">
                <a:solidFill>
                  <a:srgbClr val="157573"/>
                </a:solidFill>
              </a:rPr>
              <a:t>Inmon</a:t>
            </a:r>
            <a:endParaRPr lang="en-US" altLang="en-US" sz="2000" dirty="0">
              <a:solidFill>
                <a:srgbClr val="157573"/>
              </a:solidFill>
            </a:endParaRPr>
          </a:p>
          <a:p>
            <a:pPr eaLnBrk="1" hangingPunct="1">
              <a:lnSpc>
                <a:spcPct val="140000"/>
              </a:lnSpc>
            </a:pPr>
            <a:r>
              <a:rPr lang="en-US" altLang="en-US" sz="2000" dirty="0"/>
              <a:t>Data warehousing:</a:t>
            </a:r>
          </a:p>
          <a:p>
            <a:pPr lvl="1" eaLnBrk="1" hangingPunct="1">
              <a:lnSpc>
                <a:spcPct val="140000"/>
              </a:lnSpc>
            </a:pPr>
            <a:r>
              <a:rPr lang="en-US" altLang="en-US" sz="2000" dirty="0"/>
              <a:t>The process of constructing and using data warehouses</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a16="http://schemas.microsoft.com/office/drawing/2014/main" id="{F2D9B9DD-2652-BD6D-6F98-2EA94EA344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fontAlgn="base" hangingPunct="1">
              <a:spcBef>
                <a:spcPct val="0"/>
              </a:spcBef>
              <a:spcAft>
                <a:spcPct val="0"/>
              </a:spcAft>
            </a:pPr>
            <a:fld id="{E4526DC8-6BA9-48AF-A075-E2DA7F206A13}" type="slidenum">
              <a:rPr lang="en-US" altLang="en-US" sz="1200">
                <a:solidFill>
                  <a:srgbClr val="000000"/>
                </a:solidFill>
              </a:rPr>
              <a:pPr eaLnBrk="1" fontAlgn="base" hangingPunct="1">
                <a:spcBef>
                  <a:spcPct val="0"/>
                </a:spcBef>
                <a:spcAft>
                  <a:spcPct val="0"/>
                </a:spcAft>
              </a:pPr>
              <a:t>13</a:t>
            </a:fld>
            <a:endParaRPr lang="en-US" altLang="en-US" sz="1200">
              <a:solidFill>
                <a:srgbClr val="000000"/>
              </a:solidFill>
            </a:endParaRPr>
          </a:p>
        </p:txBody>
      </p:sp>
      <p:sp>
        <p:nvSpPr>
          <p:cNvPr id="6147" name="Rectangle 2">
            <a:extLst>
              <a:ext uri="{FF2B5EF4-FFF2-40B4-BE49-F238E27FC236}">
                <a16:creationId xmlns:a16="http://schemas.microsoft.com/office/drawing/2014/main" id="{B6CA04B1-1AFF-4520-77E7-E2E17018FC82}"/>
              </a:ext>
            </a:extLst>
          </p:cNvPr>
          <p:cNvSpPr>
            <a:spLocks noGrp="1" noChangeArrowheads="1"/>
          </p:cNvSpPr>
          <p:nvPr>
            <p:ph type="title"/>
          </p:nvPr>
        </p:nvSpPr>
        <p:spPr>
          <a:noFill/>
        </p:spPr>
        <p:txBody>
          <a:bodyPr vert="horz" wrap="square" lIns="92075" tIns="46038" rIns="92075" bIns="46038" numCol="1" anchor="b" anchorCtr="0" compatLnSpc="1">
            <a:prstTxWarp prst="textNoShape">
              <a:avLst/>
            </a:prstTxWarp>
          </a:bodyPr>
          <a:lstStyle/>
          <a:p>
            <a:pPr eaLnBrk="1" hangingPunct="1"/>
            <a:r>
              <a:rPr lang="en-US" altLang="en-US"/>
              <a:t>Data Warehouse—Subject-Oriented</a:t>
            </a:r>
            <a:endParaRPr lang="en-US" altLang="en-US" sz="3200"/>
          </a:p>
        </p:txBody>
      </p:sp>
      <p:sp>
        <p:nvSpPr>
          <p:cNvPr id="6148" name="Rectangle 3">
            <a:extLst>
              <a:ext uri="{FF2B5EF4-FFF2-40B4-BE49-F238E27FC236}">
                <a16:creationId xmlns:a16="http://schemas.microsoft.com/office/drawing/2014/main" id="{AC925E62-63B9-9AC2-7C8A-7DEA8FF72A9F}"/>
              </a:ext>
            </a:extLst>
          </p:cNvPr>
          <p:cNvSpPr>
            <a:spLocks noGrp="1" noChangeArrowheads="1"/>
          </p:cNvSpPr>
          <p:nvPr>
            <p:ph type="body" idx="1"/>
          </p:nvPr>
        </p:nvSpPr>
        <p:spPr>
          <a:xfrm>
            <a:off x="1905000" y="1524001"/>
            <a:ext cx="8305800" cy="4608513"/>
          </a:xfrm>
          <a:noFill/>
        </p:spPr>
        <p:txBody>
          <a:bodyPr vert="horz" wrap="square" lIns="92075" tIns="46038" rIns="92075" bIns="46038" numCol="1" anchor="t" anchorCtr="0" compatLnSpc="1">
            <a:prstTxWarp prst="textNoShape">
              <a:avLst/>
            </a:prstTxWarp>
          </a:bodyPr>
          <a:lstStyle/>
          <a:p>
            <a:pPr eaLnBrk="1" hangingPunct="1">
              <a:lnSpc>
                <a:spcPct val="130000"/>
              </a:lnSpc>
            </a:pPr>
            <a:r>
              <a:rPr lang="en-US" altLang="en-US" sz="2400"/>
              <a:t>Organized around major subjects, such as </a:t>
            </a:r>
            <a:r>
              <a:rPr lang="en-US" altLang="en-US" sz="2400">
                <a:solidFill>
                  <a:schemeClr val="hlink"/>
                </a:solidFill>
              </a:rPr>
              <a:t>customer, product, sales</a:t>
            </a:r>
            <a:endParaRPr lang="en-US" altLang="en-US" sz="2400"/>
          </a:p>
          <a:p>
            <a:pPr eaLnBrk="1" hangingPunct="1">
              <a:lnSpc>
                <a:spcPct val="130000"/>
              </a:lnSpc>
            </a:pPr>
            <a:r>
              <a:rPr lang="en-US" altLang="en-US" sz="2400"/>
              <a:t>Focusing on the modeling and analysis of data for decision makers, not on daily operations or transaction processing</a:t>
            </a:r>
          </a:p>
          <a:p>
            <a:pPr eaLnBrk="1" hangingPunct="1">
              <a:lnSpc>
                <a:spcPct val="130000"/>
              </a:lnSpc>
            </a:pPr>
            <a:r>
              <a:rPr lang="en-US" altLang="en-US" sz="2400"/>
              <a:t>Provide </a:t>
            </a:r>
            <a:r>
              <a:rPr lang="en-US" altLang="en-US" sz="2400">
                <a:solidFill>
                  <a:schemeClr val="hlink"/>
                </a:solidFill>
              </a:rPr>
              <a:t>a simple and concise</a:t>
            </a:r>
            <a:r>
              <a:rPr lang="en-US" altLang="en-US" sz="2400"/>
              <a:t> view around particular subject issues by </a:t>
            </a:r>
            <a:r>
              <a:rPr lang="en-US" altLang="en-US" sz="2400">
                <a:solidFill>
                  <a:schemeClr val="hlink"/>
                </a:solidFill>
              </a:rPr>
              <a:t>excluding data that are not useful in the decision support process</a:t>
            </a:r>
            <a:endParaRPr lang="en-US" altLang="en-US" sz="2400"/>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a:extLst>
              <a:ext uri="{FF2B5EF4-FFF2-40B4-BE49-F238E27FC236}">
                <a16:creationId xmlns:a16="http://schemas.microsoft.com/office/drawing/2014/main" id="{81A749ED-D162-786D-3539-88AD4FC309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fontAlgn="base" hangingPunct="1">
              <a:spcBef>
                <a:spcPct val="0"/>
              </a:spcBef>
              <a:spcAft>
                <a:spcPct val="0"/>
              </a:spcAft>
            </a:pPr>
            <a:fld id="{98BB0317-29DD-4D7E-8AF2-F6E07E30D024}" type="slidenum">
              <a:rPr lang="en-US" altLang="en-US" sz="1200">
                <a:solidFill>
                  <a:srgbClr val="000000"/>
                </a:solidFill>
              </a:rPr>
              <a:pPr eaLnBrk="1" fontAlgn="base" hangingPunct="1">
                <a:spcBef>
                  <a:spcPct val="0"/>
                </a:spcBef>
                <a:spcAft>
                  <a:spcPct val="0"/>
                </a:spcAft>
              </a:pPr>
              <a:t>14</a:t>
            </a:fld>
            <a:endParaRPr lang="en-US" altLang="en-US" sz="1200">
              <a:solidFill>
                <a:srgbClr val="000000"/>
              </a:solidFill>
            </a:endParaRPr>
          </a:p>
        </p:txBody>
      </p:sp>
      <p:sp>
        <p:nvSpPr>
          <p:cNvPr id="7171" name="Rectangle 2">
            <a:extLst>
              <a:ext uri="{FF2B5EF4-FFF2-40B4-BE49-F238E27FC236}">
                <a16:creationId xmlns:a16="http://schemas.microsoft.com/office/drawing/2014/main" id="{9F9BE4FD-0D93-6AC2-96BB-577C0F76843F}"/>
              </a:ext>
            </a:extLst>
          </p:cNvPr>
          <p:cNvSpPr>
            <a:spLocks noGrp="1" noChangeArrowheads="1"/>
          </p:cNvSpPr>
          <p:nvPr>
            <p:ph type="title"/>
          </p:nvPr>
        </p:nvSpPr>
        <p:spPr>
          <a:noFill/>
        </p:spPr>
        <p:txBody>
          <a:bodyPr vert="horz" wrap="square" lIns="92075" tIns="46038" rIns="92075" bIns="46038" numCol="1" anchor="b" anchorCtr="0" compatLnSpc="1">
            <a:prstTxWarp prst="textNoShape">
              <a:avLst/>
            </a:prstTxWarp>
          </a:bodyPr>
          <a:lstStyle/>
          <a:p>
            <a:pPr eaLnBrk="1" hangingPunct="1"/>
            <a:r>
              <a:rPr lang="en-US" altLang="en-US"/>
              <a:t>Data Warehouse—Integrated</a:t>
            </a:r>
          </a:p>
        </p:txBody>
      </p:sp>
      <p:sp>
        <p:nvSpPr>
          <p:cNvPr id="7172" name="Rectangle 3">
            <a:extLst>
              <a:ext uri="{FF2B5EF4-FFF2-40B4-BE49-F238E27FC236}">
                <a16:creationId xmlns:a16="http://schemas.microsoft.com/office/drawing/2014/main" id="{7791D53B-A1AE-C1F7-22C6-798B7902F406}"/>
              </a:ext>
            </a:extLst>
          </p:cNvPr>
          <p:cNvSpPr>
            <a:spLocks noGrp="1" noChangeArrowheads="1"/>
          </p:cNvSpPr>
          <p:nvPr>
            <p:ph type="body" idx="1"/>
          </p:nvPr>
        </p:nvSpPr>
        <p:spPr>
          <a:xfrm>
            <a:off x="1981200" y="1447800"/>
            <a:ext cx="8229600" cy="4953000"/>
          </a:xfrm>
          <a:noFill/>
        </p:spPr>
        <p:txBody>
          <a:bodyPr vert="horz" wrap="square" lIns="92075" tIns="46038" rIns="92075" bIns="46038" numCol="1" anchor="t" anchorCtr="0" compatLnSpc="1">
            <a:prstTxWarp prst="textNoShape">
              <a:avLst/>
            </a:prstTxWarp>
          </a:bodyPr>
          <a:lstStyle/>
          <a:p>
            <a:pPr eaLnBrk="1" hangingPunct="1"/>
            <a:r>
              <a:rPr lang="en-US" altLang="en-US" sz="2400"/>
              <a:t>Constructed by integrating multiple, heterogeneous data sources</a:t>
            </a:r>
          </a:p>
          <a:p>
            <a:pPr lvl="1" eaLnBrk="1" hangingPunct="1"/>
            <a:r>
              <a:rPr lang="en-US" altLang="en-US" sz="2400"/>
              <a:t>relational databases, flat files, on-line transaction records</a:t>
            </a:r>
          </a:p>
          <a:p>
            <a:pPr eaLnBrk="1" hangingPunct="1"/>
            <a:r>
              <a:rPr lang="en-US" altLang="en-US" sz="2400"/>
              <a:t>Data cleaning and data integration techniques are applied.</a:t>
            </a:r>
          </a:p>
          <a:p>
            <a:pPr lvl="1" eaLnBrk="1" hangingPunct="1"/>
            <a:r>
              <a:rPr lang="en-US" altLang="en-US" sz="2400"/>
              <a:t>Ensure consistency in naming conventions, encoding structures, attribute measures, etc. among different data sources</a:t>
            </a:r>
          </a:p>
          <a:p>
            <a:pPr lvl="2" eaLnBrk="1" hangingPunct="1"/>
            <a:r>
              <a:rPr lang="en-US" altLang="en-US" sz="2000"/>
              <a:t>E.g., Hotel price: currency, tax, breakfast covered, etc.</a:t>
            </a:r>
          </a:p>
          <a:p>
            <a:pPr lvl="1" eaLnBrk="1" hangingPunct="1"/>
            <a:r>
              <a:rPr lang="en-US" altLang="en-US" sz="2400"/>
              <a:t>When data is moved to the warehouse, it is converted.  </a:t>
            </a: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a:extLst>
              <a:ext uri="{FF2B5EF4-FFF2-40B4-BE49-F238E27FC236}">
                <a16:creationId xmlns:a16="http://schemas.microsoft.com/office/drawing/2014/main" id="{60E37993-1D13-2155-F1DA-598E9BE96F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fontAlgn="base" hangingPunct="1">
              <a:spcBef>
                <a:spcPct val="0"/>
              </a:spcBef>
              <a:spcAft>
                <a:spcPct val="0"/>
              </a:spcAft>
            </a:pPr>
            <a:fld id="{56C35AA6-498B-4664-B598-A2E43BD8A7F8}" type="slidenum">
              <a:rPr lang="en-US" altLang="en-US" sz="1200">
                <a:solidFill>
                  <a:srgbClr val="000000"/>
                </a:solidFill>
              </a:rPr>
              <a:pPr eaLnBrk="1" fontAlgn="base" hangingPunct="1">
                <a:spcBef>
                  <a:spcPct val="0"/>
                </a:spcBef>
                <a:spcAft>
                  <a:spcPct val="0"/>
                </a:spcAft>
              </a:pPr>
              <a:t>15</a:t>
            </a:fld>
            <a:endParaRPr lang="en-US" altLang="en-US" sz="1200">
              <a:solidFill>
                <a:srgbClr val="000000"/>
              </a:solidFill>
            </a:endParaRPr>
          </a:p>
        </p:txBody>
      </p:sp>
      <p:sp>
        <p:nvSpPr>
          <p:cNvPr id="8195" name="Rectangle 2">
            <a:extLst>
              <a:ext uri="{FF2B5EF4-FFF2-40B4-BE49-F238E27FC236}">
                <a16:creationId xmlns:a16="http://schemas.microsoft.com/office/drawing/2014/main" id="{C715391D-EA4F-75AC-4B93-8C1FC98353FA}"/>
              </a:ext>
            </a:extLst>
          </p:cNvPr>
          <p:cNvSpPr>
            <a:spLocks noGrp="1" noChangeArrowheads="1"/>
          </p:cNvSpPr>
          <p:nvPr>
            <p:ph type="title"/>
          </p:nvPr>
        </p:nvSpPr>
        <p:spPr>
          <a:noFill/>
        </p:spPr>
        <p:txBody>
          <a:bodyPr vert="horz" wrap="square" lIns="92075" tIns="46038" rIns="92075" bIns="46038" numCol="1" anchor="b" anchorCtr="0" compatLnSpc="1">
            <a:prstTxWarp prst="textNoShape">
              <a:avLst/>
            </a:prstTxWarp>
          </a:bodyPr>
          <a:lstStyle/>
          <a:p>
            <a:pPr eaLnBrk="1" hangingPunct="1"/>
            <a:r>
              <a:rPr lang="en-US" altLang="en-US"/>
              <a:t>Data Warehouse—Time Variant</a:t>
            </a:r>
          </a:p>
        </p:txBody>
      </p:sp>
      <p:sp>
        <p:nvSpPr>
          <p:cNvPr id="8196" name="Rectangle 3">
            <a:extLst>
              <a:ext uri="{FF2B5EF4-FFF2-40B4-BE49-F238E27FC236}">
                <a16:creationId xmlns:a16="http://schemas.microsoft.com/office/drawing/2014/main" id="{F1AD97BA-3BDA-6010-C18B-587FB6FBA005}"/>
              </a:ext>
            </a:extLst>
          </p:cNvPr>
          <p:cNvSpPr>
            <a:spLocks noGrp="1" noChangeArrowheads="1"/>
          </p:cNvSpPr>
          <p:nvPr>
            <p:ph type="body" idx="1"/>
          </p:nvPr>
        </p:nvSpPr>
        <p:spPr>
          <a:xfrm>
            <a:off x="1905000" y="1447800"/>
            <a:ext cx="8305800" cy="4953000"/>
          </a:xfrm>
          <a:noFill/>
        </p:spPr>
        <p:txBody>
          <a:bodyPr vert="horz" wrap="square" lIns="92075" tIns="46038" rIns="92075" bIns="46038" numCol="1" anchor="t" anchorCtr="0" compatLnSpc="1">
            <a:prstTxWarp prst="textNoShape">
              <a:avLst/>
            </a:prstTxWarp>
          </a:bodyPr>
          <a:lstStyle/>
          <a:p>
            <a:pPr eaLnBrk="1" hangingPunct="1">
              <a:lnSpc>
                <a:spcPct val="120000"/>
              </a:lnSpc>
            </a:pPr>
            <a:r>
              <a:rPr lang="en-US" altLang="en-US" sz="2400"/>
              <a:t>The time horizon for the data warehouse is significantly longer than that of operational systems</a:t>
            </a:r>
          </a:p>
          <a:p>
            <a:pPr lvl="1" eaLnBrk="1" hangingPunct="1">
              <a:lnSpc>
                <a:spcPct val="120000"/>
              </a:lnSpc>
            </a:pPr>
            <a:r>
              <a:rPr lang="en-US" altLang="en-US" sz="2400"/>
              <a:t>Operational database: current value data</a:t>
            </a:r>
          </a:p>
          <a:p>
            <a:pPr lvl="1" eaLnBrk="1" hangingPunct="1">
              <a:lnSpc>
                <a:spcPct val="120000"/>
              </a:lnSpc>
            </a:pPr>
            <a:r>
              <a:rPr lang="en-US" altLang="en-US" sz="2400"/>
              <a:t>Data warehouse data: provide information from a historical perspective (e.g., past 5-10 years)</a:t>
            </a:r>
          </a:p>
          <a:p>
            <a:pPr eaLnBrk="1" hangingPunct="1">
              <a:lnSpc>
                <a:spcPct val="120000"/>
              </a:lnSpc>
            </a:pPr>
            <a:r>
              <a:rPr lang="en-US" altLang="en-US" sz="2400"/>
              <a:t>Every key structure in the data warehouse</a:t>
            </a:r>
          </a:p>
          <a:p>
            <a:pPr lvl="1" eaLnBrk="1" hangingPunct="1">
              <a:lnSpc>
                <a:spcPct val="120000"/>
              </a:lnSpc>
            </a:pPr>
            <a:r>
              <a:rPr lang="en-US" altLang="en-US" sz="2400"/>
              <a:t>Contains an element of time, explicitly or implicitly</a:t>
            </a:r>
          </a:p>
          <a:p>
            <a:pPr lvl="1" eaLnBrk="1" hangingPunct="1">
              <a:lnSpc>
                <a:spcPct val="120000"/>
              </a:lnSpc>
            </a:pPr>
            <a:r>
              <a:rPr lang="en-US" altLang="en-US" sz="2400"/>
              <a:t>But the key of operational data may or may not contain “time element”</a:t>
            </a:r>
          </a:p>
          <a:p>
            <a:pPr lvl="1" eaLnBrk="1" hangingPunct="1">
              <a:lnSpc>
                <a:spcPct val="110000"/>
              </a:lnSpc>
            </a:pPr>
            <a:endParaRPr lang="en-US" altLang="en-US" sz="2200"/>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A7A5941B-EBC3-9F57-FB7D-00A3F9EB39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fontAlgn="base" hangingPunct="1">
              <a:spcBef>
                <a:spcPct val="0"/>
              </a:spcBef>
              <a:spcAft>
                <a:spcPct val="0"/>
              </a:spcAft>
            </a:pPr>
            <a:fld id="{A002A3E0-ABF2-407E-B06A-28CB1CC799D8}" type="slidenum">
              <a:rPr lang="en-US" altLang="en-US" sz="1200">
                <a:solidFill>
                  <a:srgbClr val="000000"/>
                </a:solidFill>
              </a:rPr>
              <a:pPr eaLnBrk="1" fontAlgn="base" hangingPunct="1">
                <a:spcBef>
                  <a:spcPct val="0"/>
                </a:spcBef>
                <a:spcAft>
                  <a:spcPct val="0"/>
                </a:spcAft>
              </a:pPr>
              <a:t>16</a:t>
            </a:fld>
            <a:endParaRPr lang="en-US" altLang="en-US" sz="1200">
              <a:solidFill>
                <a:srgbClr val="000000"/>
              </a:solidFill>
            </a:endParaRPr>
          </a:p>
        </p:txBody>
      </p:sp>
      <p:sp>
        <p:nvSpPr>
          <p:cNvPr id="9219" name="Rectangle 1026">
            <a:extLst>
              <a:ext uri="{FF2B5EF4-FFF2-40B4-BE49-F238E27FC236}">
                <a16:creationId xmlns:a16="http://schemas.microsoft.com/office/drawing/2014/main" id="{5DF38830-383C-E3ED-F292-2BE1B3C8CA5F}"/>
              </a:ext>
            </a:extLst>
          </p:cNvPr>
          <p:cNvSpPr>
            <a:spLocks noGrp="1" noChangeArrowheads="1"/>
          </p:cNvSpPr>
          <p:nvPr>
            <p:ph type="title"/>
          </p:nvPr>
        </p:nvSpPr>
        <p:spPr>
          <a:noFill/>
        </p:spPr>
        <p:txBody>
          <a:bodyPr vert="horz" wrap="square" lIns="92075" tIns="46038" rIns="92075" bIns="46038" numCol="1" anchor="b" anchorCtr="0" compatLnSpc="1">
            <a:prstTxWarp prst="textNoShape">
              <a:avLst/>
            </a:prstTxWarp>
          </a:bodyPr>
          <a:lstStyle/>
          <a:p>
            <a:pPr eaLnBrk="1" hangingPunct="1"/>
            <a:r>
              <a:rPr lang="en-US" altLang="en-US"/>
              <a:t>Data Warehouse—Nonvolatile</a:t>
            </a:r>
          </a:p>
        </p:txBody>
      </p:sp>
      <p:sp>
        <p:nvSpPr>
          <p:cNvPr id="9220" name="Rectangle 1027">
            <a:extLst>
              <a:ext uri="{FF2B5EF4-FFF2-40B4-BE49-F238E27FC236}">
                <a16:creationId xmlns:a16="http://schemas.microsoft.com/office/drawing/2014/main" id="{C86F21B3-DF54-6853-AED0-68F09A8B2389}"/>
              </a:ext>
            </a:extLst>
          </p:cNvPr>
          <p:cNvSpPr>
            <a:spLocks noGrp="1" noChangeArrowheads="1"/>
          </p:cNvSpPr>
          <p:nvPr>
            <p:ph type="body" idx="1"/>
          </p:nvPr>
        </p:nvSpPr>
        <p:spPr>
          <a:xfrm>
            <a:off x="1905000" y="1371600"/>
            <a:ext cx="8229600" cy="4876800"/>
          </a:xfrm>
          <a:noFill/>
        </p:spPr>
        <p:txBody>
          <a:bodyPr vert="horz" wrap="square" lIns="92075" tIns="46038" rIns="92075" bIns="46038" numCol="1" anchor="t" anchorCtr="0" compatLnSpc="1">
            <a:prstTxWarp prst="textNoShape">
              <a:avLst/>
            </a:prstTxWarp>
          </a:bodyPr>
          <a:lstStyle/>
          <a:p>
            <a:pPr eaLnBrk="1" hangingPunct="1">
              <a:lnSpc>
                <a:spcPct val="130000"/>
              </a:lnSpc>
            </a:pPr>
            <a:r>
              <a:rPr lang="en-US" altLang="en-US" sz="2400"/>
              <a:t>A </a:t>
            </a:r>
            <a:r>
              <a:rPr lang="en-US" altLang="en-US" sz="2400">
                <a:solidFill>
                  <a:schemeClr val="hlink"/>
                </a:solidFill>
              </a:rPr>
              <a:t>physically separate store</a:t>
            </a:r>
            <a:r>
              <a:rPr lang="en-US" altLang="en-US" sz="2400"/>
              <a:t> of data transformed from the operational environment</a:t>
            </a:r>
          </a:p>
          <a:p>
            <a:pPr eaLnBrk="1" hangingPunct="1">
              <a:lnSpc>
                <a:spcPct val="130000"/>
              </a:lnSpc>
            </a:pPr>
            <a:r>
              <a:rPr lang="en-US" altLang="en-US" sz="2400"/>
              <a:t>Operational </a:t>
            </a:r>
            <a:r>
              <a:rPr lang="en-US" altLang="en-US" sz="2400">
                <a:solidFill>
                  <a:schemeClr val="hlink"/>
                </a:solidFill>
              </a:rPr>
              <a:t>update of data does not occur</a:t>
            </a:r>
            <a:r>
              <a:rPr lang="en-US" altLang="en-US" sz="2400"/>
              <a:t> in the data warehouse environment</a:t>
            </a:r>
          </a:p>
          <a:p>
            <a:pPr lvl="1" eaLnBrk="1" hangingPunct="1">
              <a:lnSpc>
                <a:spcPct val="130000"/>
              </a:lnSpc>
            </a:pPr>
            <a:r>
              <a:rPr lang="en-US" altLang="en-US" sz="2400"/>
              <a:t>Does not require transaction processing, recovery, and concurrency control mechanisms</a:t>
            </a:r>
          </a:p>
          <a:p>
            <a:pPr lvl="1" eaLnBrk="1" hangingPunct="1">
              <a:lnSpc>
                <a:spcPct val="130000"/>
              </a:lnSpc>
            </a:pPr>
            <a:r>
              <a:rPr lang="en-US" altLang="en-US" sz="2400"/>
              <a:t>Requires only two operations in data accessing: </a:t>
            </a:r>
          </a:p>
          <a:p>
            <a:pPr lvl="2" eaLnBrk="1" hangingPunct="1">
              <a:lnSpc>
                <a:spcPct val="130000"/>
              </a:lnSpc>
            </a:pPr>
            <a:r>
              <a:rPr lang="en-US" altLang="en-US" i="1">
                <a:solidFill>
                  <a:schemeClr val="hlink"/>
                </a:solidFill>
              </a:rPr>
              <a:t>initial loading of data</a:t>
            </a:r>
            <a:r>
              <a:rPr lang="en-US" altLang="en-US"/>
              <a:t> and </a:t>
            </a:r>
            <a:r>
              <a:rPr lang="en-US" altLang="en-US" i="1">
                <a:solidFill>
                  <a:schemeClr val="hlink"/>
                </a:solidFill>
              </a:rPr>
              <a:t>access of data</a:t>
            </a:r>
            <a:endParaRPr lang="en-US" altLang="en-US"/>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86FC-078B-CFA5-09A8-A02E33EDF58E}"/>
              </a:ext>
            </a:extLst>
          </p:cNvPr>
          <p:cNvSpPr>
            <a:spLocks noGrp="1"/>
          </p:cNvSpPr>
          <p:nvPr>
            <p:ph type="title"/>
          </p:nvPr>
        </p:nvSpPr>
        <p:spPr>
          <a:xfrm>
            <a:off x="838200" y="-86938"/>
            <a:ext cx="10515600" cy="1325563"/>
          </a:xfrm>
        </p:spPr>
        <p:txBody>
          <a:bodyPr>
            <a:normAutofit/>
          </a:bodyPr>
          <a:lstStyle/>
          <a:p>
            <a:pPr algn="ctr"/>
            <a:r>
              <a:rPr lang="en-IN" sz="3600" b="1" dirty="0"/>
              <a:t>Data Cube: A Multidimensional Data Model</a:t>
            </a:r>
          </a:p>
        </p:txBody>
      </p:sp>
      <p:sp>
        <p:nvSpPr>
          <p:cNvPr id="4" name="TextBox 3">
            <a:extLst>
              <a:ext uri="{FF2B5EF4-FFF2-40B4-BE49-F238E27FC236}">
                <a16:creationId xmlns:a16="http://schemas.microsoft.com/office/drawing/2014/main" id="{17F5D047-CE4D-F0E8-EAB7-298DE7DBD080}"/>
              </a:ext>
            </a:extLst>
          </p:cNvPr>
          <p:cNvSpPr txBox="1"/>
          <p:nvPr/>
        </p:nvSpPr>
        <p:spPr>
          <a:xfrm>
            <a:off x="551807" y="1053571"/>
            <a:ext cx="11088385" cy="4969374"/>
          </a:xfrm>
          <a:prstGeom prst="rect">
            <a:avLst/>
          </a:prstGeom>
          <a:noFill/>
        </p:spPr>
        <p:txBody>
          <a:bodyPr wrap="square">
            <a:spAutoFit/>
          </a:bodyPr>
          <a:lstStyle/>
          <a:p>
            <a:pPr marL="342900" indent="-342900" algn="just">
              <a:buFont typeface="Arial" panose="020B0604020202020204" pitchFamily="34" charset="0"/>
              <a:buChar char="•"/>
            </a:pPr>
            <a:r>
              <a:rPr lang="en-US" sz="2400" dirty="0"/>
              <a:t>A data cube allows data to be modeled and viewed in multiple dimensions. It is defined by dimensions and facts.</a:t>
            </a:r>
          </a:p>
          <a:p>
            <a:pPr marL="342900" indent="-342900" algn="just">
              <a:buFont typeface="Arial" panose="020B0604020202020204" pitchFamily="34" charset="0"/>
              <a:buChar char="•"/>
            </a:pPr>
            <a:r>
              <a:rPr lang="en-US" sz="2400" dirty="0"/>
              <a:t>Dimensions are the perspectives or entities with respect to which an organization wants to keep records. </a:t>
            </a:r>
          </a:p>
          <a:p>
            <a:pPr marL="342900" indent="-342900" algn="just">
              <a:buFont typeface="Arial" panose="020B0604020202020204" pitchFamily="34" charset="0"/>
              <a:buChar char="•"/>
            </a:pPr>
            <a:r>
              <a:rPr lang="en-US" sz="2400" dirty="0"/>
              <a:t>For example, an organization may create a sales data warehouse in order to keep records of the store’s sales with respect to the dimensions time, item, branch, and location. These dimensions allow the store to keep track of things like monthly sales of items and the branches and locations at which the items were sold. Each dimension may have a table associated with it, called a dimension table, which further describes the dimension. For example, a dimension table for item may contain the attributes item name, brand, and type.</a:t>
            </a:r>
          </a:p>
          <a:p>
            <a:pPr marR="0" lvl="1" algn="l" defTabSz="914400" rtl="0" eaLnBrk="1" fontAlgn="base" latinLnBrk="0" hangingPunct="1">
              <a:lnSpc>
                <a:spcPct val="130000"/>
              </a:lnSpc>
              <a:spcBef>
                <a:spcPct val="20000"/>
              </a:spcBef>
              <a:spcAft>
                <a:spcPct val="0"/>
              </a:spcAft>
              <a:buClr>
                <a:srgbClr val="FF0000"/>
              </a:buClr>
              <a:buSzPct val="55000"/>
              <a:tabLst/>
              <a:defRPr/>
            </a:pPr>
            <a:r>
              <a:rPr kumimoji="0" lang="en-US" altLang="en-US" sz="2000" b="1" i="0" u="none" strike="noStrike" kern="0" cap="none" spc="0" normalizeH="0" baseline="0" noProof="0" dirty="0">
                <a:ln>
                  <a:noFill/>
                </a:ln>
                <a:solidFill>
                  <a:srgbClr val="000000"/>
                </a:solidFill>
                <a:effectLst/>
                <a:uLnTx/>
                <a:uFillTx/>
                <a:latin typeface="Tahoma"/>
              </a:rPr>
              <a:t>Dimension tables</a:t>
            </a:r>
            <a:r>
              <a:rPr kumimoji="0" lang="en-US" altLang="en-US" sz="2000" b="0" i="0" u="none" strike="noStrike" kern="0" cap="none" spc="0" normalizeH="0" baseline="0" noProof="0" dirty="0">
                <a:ln>
                  <a:noFill/>
                </a:ln>
                <a:solidFill>
                  <a:srgbClr val="000000"/>
                </a:solidFill>
                <a:effectLst/>
                <a:uLnTx/>
                <a:uFillTx/>
                <a:latin typeface="Tahoma"/>
              </a:rPr>
              <a:t>, such as </a:t>
            </a:r>
            <a:r>
              <a:rPr kumimoji="0" lang="en-US" altLang="en-US" sz="2000" b="0" i="0" u="none" strike="noStrike" kern="0" cap="none" spc="0" normalizeH="0" baseline="0" noProof="0" dirty="0">
                <a:ln>
                  <a:noFill/>
                </a:ln>
                <a:solidFill>
                  <a:srgbClr val="3333CC"/>
                </a:solidFill>
                <a:effectLst/>
                <a:uLnTx/>
                <a:uFillTx/>
                <a:latin typeface="Tahoma"/>
              </a:rPr>
              <a:t>item (</a:t>
            </a:r>
            <a:r>
              <a:rPr kumimoji="0" lang="en-US" altLang="en-US" sz="2000" b="0" i="0" u="none" strike="noStrike" kern="0" cap="none" spc="0" normalizeH="0" baseline="0" noProof="0" dirty="0" err="1">
                <a:ln>
                  <a:noFill/>
                </a:ln>
                <a:solidFill>
                  <a:srgbClr val="3333CC"/>
                </a:solidFill>
                <a:effectLst/>
                <a:uLnTx/>
                <a:uFillTx/>
                <a:latin typeface="Tahoma"/>
              </a:rPr>
              <a:t>item_name</a:t>
            </a:r>
            <a:r>
              <a:rPr kumimoji="0" lang="en-US" altLang="en-US" sz="2000" b="0" i="0" u="none" strike="noStrike" kern="0" cap="none" spc="0" normalizeH="0" baseline="0" noProof="0" dirty="0">
                <a:ln>
                  <a:noFill/>
                </a:ln>
                <a:solidFill>
                  <a:srgbClr val="3333CC"/>
                </a:solidFill>
                <a:effectLst/>
                <a:uLnTx/>
                <a:uFillTx/>
                <a:latin typeface="Tahoma"/>
              </a:rPr>
              <a:t>, brand, type), </a:t>
            </a:r>
            <a:r>
              <a:rPr kumimoji="0" lang="en-US" altLang="en-US" sz="2000" b="0" i="0" u="none" strike="noStrike" kern="0" cap="none" spc="0" normalizeH="0" baseline="0" noProof="0" dirty="0">
                <a:ln>
                  <a:noFill/>
                </a:ln>
                <a:solidFill>
                  <a:srgbClr val="000000"/>
                </a:solidFill>
                <a:effectLst/>
                <a:uLnTx/>
                <a:uFillTx/>
                <a:latin typeface="Tahoma"/>
              </a:rPr>
              <a:t>or</a:t>
            </a:r>
            <a:r>
              <a:rPr kumimoji="0" lang="en-US" altLang="en-US" sz="2000" b="0" i="0" u="none" strike="noStrike" kern="0" cap="none" spc="0" normalizeH="0" baseline="0" noProof="0" dirty="0">
                <a:ln>
                  <a:noFill/>
                </a:ln>
                <a:solidFill>
                  <a:srgbClr val="3333CC"/>
                </a:solidFill>
                <a:effectLst/>
                <a:uLnTx/>
                <a:uFillTx/>
                <a:latin typeface="Tahoma"/>
              </a:rPr>
              <a:t> time(day, week, month, quarter, year) </a:t>
            </a:r>
          </a:p>
        </p:txBody>
      </p:sp>
    </p:spTree>
    <p:extLst>
      <p:ext uri="{BB962C8B-B14F-4D97-AF65-F5344CB8AC3E}">
        <p14:creationId xmlns:p14="http://schemas.microsoft.com/office/powerpoint/2010/main" val="2356784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B7115-4FE8-E781-77BC-DD68F5558B64}"/>
              </a:ext>
            </a:extLst>
          </p:cNvPr>
          <p:cNvSpPr txBox="1"/>
          <p:nvPr/>
        </p:nvSpPr>
        <p:spPr>
          <a:xfrm>
            <a:off x="963202" y="613799"/>
            <a:ext cx="10513032" cy="4278094"/>
          </a:xfrm>
          <a:prstGeom prst="rect">
            <a:avLst/>
          </a:prstGeom>
          <a:noFill/>
        </p:spPr>
        <p:txBody>
          <a:bodyPr wrap="square">
            <a:spAutoFit/>
          </a:bodyPr>
          <a:lstStyle/>
          <a:p>
            <a:pPr algn="just"/>
            <a:r>
              <a:rPr lang="en-US" sz="2400" dirty="0"/>
              <a:t>A multidimensional data model is typically organized around a central theme, such as sales. This theme is represented by a fact table. Facts are numeric measures. Think of them as the quantities by which we want to analyze relationships between dimensions. </a:t>
            </a:r>
          </a:p>
          <a:p>
            <a:pPr algn="just"/>
            <a:r>
              <a:rPr lang="en-US" sz="2400" dirty="0"/>
              <a:t>Examples of facts for a sales data warehouse include dollars sold (sales amount in dollars), units sold (number of units sold), and the amount budgeted. The fact table contains the names of the facts, or measures, as well as keys to each of the related dimension tables.</a:t>
            </a:r>
          </a:p>
          <a:p>
            <a:pPr marL="742950" marR="0" lvl="1" indent="-285750" algn="l" defTabSz="914400" rtl="0" eaLnBrk="1" fontAlgn="base" latinLnBrk="0" hangingPunct="1">
              <a:lnSpc>
                <a:spcPct val="130000"/>
              </a:lnSpc>
              <a:spcBef>
                <a:spcPct val="20000"/>
              </a:spcBef>
              <a:spcAft>
                <a:spcPct val="0"/>
              </a:spcAft>
              <a:buClr>
                <a:srgbClr val="FF0000"/>
              </a:buClr>
              <a:buSzPct val="55000"/>
              <a:buFont typeface="Wingdings" panose="05000000000000000000" pitchFamily="2" charset="2"/>
              <a:buChar char="n"/>
              <a:tabLst/>
              <a:defRPr/>
            </a:pPr>
            <a:r>
              <a:rPr kumimoji="0" lang="en-US" altLang="en-US" sz="2000" b="1" i="0" u="none" strike="noStrike" kern="0" cap="none" spc="0" normalizeH="0" baseline="0" noProof="0" dirty="0">
                <a:ln>
                  <a:noFill/>
                </a:ln>
                <a:solidFill>
                  <a:srgbClr val="000000"/>
                </a:solidFill>
                <a:effectLst/>
                <a:uLnTx/>
                <a:uFillTx/>
                <a:latin typeface="Tahoma"/>
              </a:rPr>
              <a:t>Fact table</a:t>
            </a:r>
            <a:r>
              <a:rPr kumimoji="0" lang="en-US" altLang="en-US" sz="2000" b="0" i="0" u="none" strike="noStrike" kern="0" cap="none" spc="0" normalizeH="0" baseline="0" noProof="0" dirty="0">
                <a:ln>
                  <a:noFill/>
                </a:ln>
                <a:solidFill>
                  <a:srgbClr val="000000"/>
                </a:solidFill>
                <a:effectLst/>
                <a:uLnTx/>
                <a:uFillTx/>
                <a:latin typeface="Tahoma"/>
              </a:rPr>
              <a:t> contains </a:t>
            </a:r>
            <a:r>
              <a:rPr kumimoji="0" lang="en-US" altLang="en-US" sz="2000" b="1" i="0" u="none" strike="noStrike" kern="0" cap="none" spc="0" normalizeH="0" baseline="0" noProof="0" dirty="0">
                <a:ln>
                  <a:noFill/>
                </a:ln>
                <a:solidFill>
                  <a:srgbClr val="000000"/>
                </a:solidFill>
                <a:effectLst/>
                <a:uLnTx/>
                <a:uFillTx/>
                <a:latin typeface="Tahoma"/>
              </a:rPr>
              <a:t>measures</a:t>
            </a:r>
            <a:r>
              <a:rPr kumimoji="0" lang="en-US" altLang="en-US" sz="2000" b="0" i="0" u="none" strike="noStrike" kern="0" cap="none" spc="0" normalizeH="0" baseline="0" noProof="0" dirty="0">
                <a:ln>
                  <a:noFill/>
                </a:ln>
                <a:solidFill>
                  <a:srgbClr val="000000"/>
                </a:solidFill>
                <a:effectLst/>
                <a:uLnTx/>
                <a:uFillTx/>
                <a:latin typeface="Tahoma"/>
              </a:rPr>
              <a:t> (such as </a:t>
            </a:r>
            <a:r>
              <a:rPr kumimoji="0" lang="en-US" altLang="en-US" sz="2000" b="0" i="0" u="none" strike="noStrike" kern="0" cap="none" spc="0" normalizeH="0" baseline="0" noProof="0" dirty="0" err="1">
                <a:ln>
                  <a:noFill/>
                </a:ln>
                <a:solidFill>
                  <a:srgbClr val="3333CC"/>
                </a:solidFill>
                <a:effectLst/>
                <a:uLnTx/>
                <a:uFillTx/>
                <a:latin typeface="Tahoma"/>
              </a:rPr>
              <a:t>dollars_sold</a:t>
            </a:r>
            <a:r>
              <a:rPr kumimoji="0" lang="en-US" altLang="en-US" sz="2000" b="0" i="0" u="none" strike="noStrike" kern="0" cap="none" spc="0" normalizeH="0" baseline="0" noProof="0" dirty="0">
                <a:ln>
                  <a:noFill/>
                </a:ln>
                <a:solidFill>
                  <a:srgbClr val="000000"/>
                </a:solidFill>
                <a:effectLst/>
                <a:uLnTx/>
                <a:uFillTx/>
                <a:latin typeface="Tahoma"/>
              </a:rPr>
              <a:t>) and keys to each of the related dimension tables</a:t>
            </a:r>
          </a:p>
          <a:p>
            <a:pPr algn="just"/>
            <a:endParaRPr lang="en-IN" sz="2400" dirty="0"/>
          </a:p>
        </p:txBody>
      </p:sp>
    </p:spTree>
    <p:extLst>
      <p:ext uri="{BB962C8B-B14F-4D97-AF65-F5344CB8AC3E}">
        <p14:creationId xmlns:p14="http://schemas.microsoft.com/office/powerpoint/2010/main" val="334916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73FF3-B6E1-D9EA-D853-096C5813ADF8}"/>
              </a:ext>
            </a:extLst>
          </p:cNvPr>
          <p:cNvPicPr>
            <a:picLocks noChangeAspect="1"/>
          </p:cNvPicPr>
          <p:nvPr/>
        </p:nvPicPr>
        <p:blipFill rotWithShape="1">
          <a:blip r:embed="rId2"/>
          <a:srcRect l="33961" t="47160" r="12781" b="24494"/>
          <a:stretch/>
        </p:blipFill>
        <p:spPr>
          <a:xfrm>
            <a:off x="1047964" y="1756880"/>
            <a:ext cx="8969340" cy="3051425"/>
          </a:xfrm>
          <a:prstGeom prst="rect">
            <a:avLst/>
          </a:prstGeom>
        </p:spPr>
      </p:pic>
      <p:sp>
        <p:nvSpPr>
          <p:cNvPr id="6" name="TextBox 5">
            <a:extLst>
              <a:ext uri="{FF2B5EF4-FFF2-40B4-BE49-F238E27FC236}">
                <a16:creationId xmlns:a16="http://schemas.microsoft.com/office/drawing/2014/main" id="{10C3FF1A-0E80-FBFC-BE2B-E94AF597B1C6}"/>
              </a:ext>
            </a:extLst>
          </p:cNvPr>
          <p:cNvSpPr txBox="1"/>
          <p:nvPr/>
        </p:nvSpPr>
        <p:spPr>
          <a:xfrm>
            <a:off x="2722652" y="5656192"/>
            <a:ext cx="8034391" cy="369332"/>
          </a:xfrm>
          <a:prstGeom prst="rect">
            <a:avLst/>
          </a:prstGeom>
          <a:noFill/>
        </p:spPr>
        <p:txBody>
          <a:bodyPr wrap="square" rtlCol="0">
            <a:spAutoFit/>
          </a:bodyPr>
          <a:lstStyle/>
          <a:p>
            <a:r>
              <a:rPr lang="en-IN" dirty="0"/>
              <a:t>Table: 2-D view of Sales Data for organization according to time and item</a:t>
            </a:r>
          </a:p>
        </p:txBody>
      </p:sp>
    </p:spTree>
    <p:extLst>
      <p:ext uri="{BB962C8B-B14F-4D97-AF65-F5344CB8AC3E}">
        <p14:creationId xmlns:p14="http://schemas.microsoft.com/office/powerpoint/2010/main" val="350079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29924143-9C7A-7D28-ADA8-4B7EE9F343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AD0B7AEE-2D4C-4B90-9110-6D7255F5D6BD}" type="slidenum">
              <a:rPr lang="en-US" altLang="en-US" sz="1400"/>
              <a:pPr eaLnBrk="1" hangingPunct="1"/>
              <a:t>2</a:t>
            </a:fld>
            <a:endParaRPr lang="en-US" altLang="en-US" sz="1400"/>
          </a:p>
        </p:txBody>
      </p:sp>
      <p:sp>
        <p:nvSpPr>
          <p:cNvPr id="9219" name="Rectangle 2">
            <a:extLst>
              <a:ext uri="{FF2B5EF4-FFF2-40B4-BE49-F238E27FC236}">
                <a16:creationId xmlns:a16="http://schemas.microsoft.com/office/drawing/2014/main" id="{2684C300-C70B-1986-2C83-BB701AE1154B}"/>
              </a:ext>
            </a:extLst>
          </p:cNvPr>
          <p:cNvSpPr>
            <a:spLocks noGrp="1" noChangeArrowheads="1"/>
          </p:cNvSpPr>
          <p:nvPr>
            <p:ph type="title"/>
          </p:nvPr>
        </p:nvSpPr>
        <p:spPr>
          <a:xfrm>
            <a:off x="2425700" y="300039"/>
            <a:ext cx="6794500" cy="619125"/>
          </a:xfrm>
          <a:noFill/>
        </p:spPr>
        <p:txBody>
          <a:bodyPr vert="horz" lIns="92075" tIns="46038" rIns="92075" bIns="46038" rtlCol="0" anchor="ctr">
            <a:normAutofit/>
          </a:bodyPr>
          <a:lstStyle/>
          <a:p>
            <a:pPr eaLnBrk="1" hangingPunct="1"/>
            <a:r>
              <a:rPr lang="en-US" altLang="en-US" sz="3200" b="1" dirty="0"/>
              <a:t>What Is Data Mining?</a:t>
            </a:r>
          </a:p>
        </p:txBody>
      </p:sp>
      <p:sp>
        <p:nvSpPr>
          <p:cNvPr id="9220" name="Rectangle 3">
            <a:extLst>
              <a:ext uri="{FF2B5EF4-FFF2-40B4-BE49-F238E27FC236}">
                <a16:creationId xmlns:a16="http://schemas.microsoft.com/office/drawing/2014/main" id="{D438FAA5-7AB5-7DA0-BE58-C4989A1D27C8}"/>
              </a:ext>
            </a:extLst>
          </p:cNvPr>
          <p:cNvSpPr>
            <a:spLocks noGrp="1" noChangeArrowheads="1"/>
          </p:cNvSpPr>
          <p:nvPr>
            <p:ph type="body" idx="1"/>
          </p:nvPr>
        </p:nvSpPr>
        <p:spPr>
          <a:xfrm>
            <a:off x="846761" y="1085057"/>
            <a:ext cx="9129446" cy="5105400"/>
          </a:xfrm>
          <a:noFill/>
        </p:spPr>
        <p:txBody>
          <a:bodyPr vert="horz" lIns="92075" tIns="46038" rIns="92075" bIns="46038" rtlCol="0">
            <a:normAutofit/>
          </a:bodyPr>
          <a:lstStyle/>
          <a:p>
            <a:pPr eaLnBrk="1" hangingPunct="1">
              <a:lnSpc>
                <a:spcPct val="110000"/>
              </a:lnSpc>
            </a:pPr>
            <a:r>
              <a:rPr lang="en-US" altLang="en-US" sz="2400" dirty="0"/>
              <a:t>Data mining (knowledge discovery from data) </a:t>
            </a:r>
          </a:p>
          <a:p>
            <a:pPr lvl="1" eaLnBrk="1" hangingPunct="1">
              <a:lnSpc>
                <a:spcPct val="110000"/>
              </a:lnSpc>
            </a:pPr>
            <a:r>
              <a:rPr lang="en-US" altLang="en-US" sz="2000" dirty="0"/>
              <a:t>Extraction of interesting </a:t>
            </a:r>
            <a:r>
              <a:rPr lang="en-US" altLang="en-US" sz="1600" dirty="0"/>
              <a:t>(</a:t>
            </a:r>
            <a:r>
              <a:rPr lang="en-GB" altLang="en-US" sz="2000" u="sng" dirty="0"/>
              <a:t>non-trivial,</a:t>
            </a:r>
            <a:r>
              <a:rPr lang="en-GB" altLang="en-US" sz="2000" dirty="0"/>
              <a:t> </a:t>
            </a:r>
            <a:r>
              <a:rPr lang="en-GB" altLang="en-US" sz="2000" u="sng" dirty="0"/>
              <a:t>implicit</a:t>
            </a:r>
            <a:r>
              <a:rPr lang="en-GB" altLang="en-US" sz="2000" dirty="0"/>
              <a:t>, </a:t>
            </a:r>
            <a:r>
              <a:rPr lang="en-GB" altLang="en-US" sz="2000" u="sng" dirty="0"/>
              <a:t>previously unknown</a:t>
            </a:r>
            <a:r>
              <a:rPr lang="en-GB" altLang="en-US" sz="2000" dirty="0"/>
              <a:t> and </a:t>
            </a:r>
            <a:r>
              <a:rPr lang="en-GB" altLang="en-US" sz="2000" u="sng" dirty="0"/>
              <a:t>potentially useful)</a:t>
            </a:r>
            <a:r>
              <a:rPr lang="en-GB" altLang="en-US" sz="2800" dirty="0"/>
              <a:t> </a:t>
            </a:r>
            <a:r>
              <a:rPr lang="en-GB" altLang="en-US" sz="2000" dirty="0"/>
              <a:t>patterns or knowledge from huge amount of data</a:t>
            </a:r>
          </a:p>
          <a:p>
            <a:pPr eaLnBrk="1" hangingPunct="1">
              <a:lnSpc>
                <a:spcPct val="110000"/>
              </a:lnSpc>
            </a:pPr>
            <a:r>
              <a:rPr lang="en-US" altLang="en-US" sz="2400" dirty="0"/>
              <a:t>Alternative names</a:t>
            </a:r>
          </a:p>
          <a:p>
            <a:pPr lvl="1" eaLnBrk="1" hangingPunct="1">
              <a:lnSpc>
                <a:spcPct val="110000"/>
              </a:lnSpc>
            </a:pPr>
            <a:r>
              <a:rPr lang="en-US" altLang="en-US" sz="2000" dirty="0"/>
              <a:t>Knowledge discovery (mining) in databases (KDD), knowledge extraction, data/pattern analysis, data archeology, data dredging, information harvesting, business intelligence, etc.</a:t>
            </a:r>
          </a:p>
        </p:txBody>
      </p:sp>
      <p:graphicFrame>
        <p:nvGraphicFramePr>
          <p:cNvPr id="9221" name="Object 2048">
            <a:extLst>
              <a:ext uri="{FF2B5EF4-FFF2-40B4-BE49-F238E27FC236}">
                <a16:creationId xmlns:a16="http://schemas.microsoft.com/office/drawing/2014/main" id="{CB6115AD-2C71-A560-1E3B-F48EE856DB31}"/>
              </a:ext>
            </a:extLst>
          </p:cNvPr>
          <p:cNvGraphicFramePr>
            <a:graphicFrameLocks noChangeAspect="1"/>
          </p:cNvGraphicFramePr>
          <p:nvPr/>
        </p:nvGraphicFramePr>
        <p:xfrm>
          <a:off x="9372600" y="0"/>
          <a:ext cx="1087438" cy="1295400"/>
        </p:xfrm>
        <a:graphic>
          <a:graphicData uri="http://schemas.openxmlformats.org/presentationml/2006/ole">
            <mc:AlternateContent xmlns:mc="http://schemas.openxmlformats.org/markup-compatibility/2006">
              <mc:Choice xmlns:v="urn:schemas-microsoft-com:vml" Requires="v">
                <p:oleObj name="Clip" r:id="rId3" imgW="1089050" imgH="1175004" progId="MS_ClipArt_Gallery.2">
                  <p:embed/>
                </p:oleObj>
              </mc:Choice>
              <mc:Fallback>
                <p:oleObj name="Clip" r:id="rId3" imgW="1089050" imgH="1175004" progId="MS_ClipArt_Gallery.2">
                  <p:embed/>
                  <p:pic>
                    <p:nvPicPr>
                      <p:cNvPr id="9221" name="Object 2048">
                        <a:extLst>
                          <a:ext uri="{FF2B5EF4-FFF2-40B4-BE49-F238E27FC236}">
                            <a16:creationId xmlns:a16="http://schemas.microsoft.com/office/drawing/2014/main" id="{CB6115AD-2C71-A560-1E3B-F48EE856D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0"/>
                        <a:ext cx="1087438"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2049">
            <a:extLst>
              <a:ext uri="{FF2B5EF4-FFF2-40B4-BE49-F238E27FC236}">
                <a16:creationId xmlns:a16="http://schemas.microsoft.com/office/drawing/2014/main" id="{A7D92160-4431-6EBC-BF5F-D37F1E30CC4C}"/>
              </a:ext>
            </a:extLst>
          </p:cNvPr>
          <p:cNvGraphicFramePr>
            <a:graphicFrameLocks noChangeAspect="1"/>
          </p:cNvGraphicFramePr>
          <p:nvPr/>
        </p:nvGraphicFramePr>
        <p:xfrm>
          <a:off x="8763000" y="5105400"/>
          <a:ext cx="1905000" cy="1397000"/>
        </p:xfrm>
        <a:graphic>
          <a:graphicData uri="http://schemas.openxmlformats.org/presentationml/2006/ole">
            <mc:AlternateContent xmlns:mc="http://schemas.openxmlformats.org/markup-compatibility/2006">
              <mc:Choice xmlns:v="urn:schemas-microsoft-com:vml" Requires="v">
                <p:oleObj name="Clip" r:id="rId5" imgW="4582562" imgH="3358836" progId="MS_ClipArt_Gallery.2">
                  <p:embed/>
                </p:oleObj>
              </mc:Choice>
              <mc:Fallback>
                <p:oleObj name="Clip" r:id="rId5" imgW="4582562" imgH="3358836" progId="MS_ClipArt_Gallery.2">
                  <p:embed/>
                  <p:pic>
                    <p:nvPicPr>
                      <p:cNvPr id="9222" name="Object 2049">
                        <a:extLst>
                          <a:ext uri="{FF2B5EF4-FFF2-40B4-BE49-F238E27FC236}">
                            <a16:creationId xmlns:a16="http://schemas.microsoft.com/office/drawing/2014/main" id="{A7D92160-4431-6EBC-BF5F-D37F1E30C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5105400"/>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83319-1EBC-12E2-63E9-79F24FAD6EBB}"/>
              </a:ext>
            </a:extLst>
          </p:cNvPr>
          <p:cNvPicPr>
            <a:picLocks noChangeAspect="1"/>
          </p:cNvPicPr>
          <p:nvPr/>
        </p:nvPicPr>
        <p:blipFill rotWithShape="1">
          <a:blip r:embed="rId2"/>
          <a:srcRect l="31433" t="35128" r="15899" b="32286"/>
          <a:stretch/>
        </p:blipFill>
        <p:spPr>
          <a:xfrm>
            <a:off x="1458930" y="1626780"/>
            <a:ext cx="8794679" cy="3890441"/>
          </a:xfrm>
          <a:prstGeom prst="rect">
            <a:avLst/>
          </a:prstGeom>
        </p:spPr>
      </p:pic>
      <p:sp>
        <p:nvSpPr>
          <p:cNvPr id="5" name="TextBox 4">
            <a:extLst>
              <a:ext uri="{FF2B5EF4-FFF2-40B4-BE49-F238E27FC236}">
                <a16:creationId xmlns:a16="http://schemas.microsoft.com/office/drawing/2014/main" id="{BEC7DE41-5B25-A6BB-BCC2-1B5C36C67BE9}"/>
              </a:ext>
            </a:extLst>
          </p:cNvPr>
          <p:cNvSpPr txBox="1"/>
          <p:nvPr/>
        </p:nvSpPr>
        <p:spPr>
          <a:xfrm>
            <a:off x="2535148" y="5646120"/>
            <a:ext cx="8591764" cy="369332"/>
          </a:xfrm>
          <a:prstGeom prst="rect">
            <a:avLst/>
          </a:prstGeom>
          <a:noFill/>
        </p:spPr>
        <p:txBody>
          <a:bodyPr wrap="square">
            <a:spAutoFit/>
          </a:bodyPr>
          <a:lstStyle/>
          <a:p>
            <a:r>
              <a:rPr lang="en-IN" dirty="0"/>
              <a:t>Table: 3-D view of Sales Data for organization according to time, item, and location</a:t>
            </a:r>
          </a:p>
        </p:txBody>
      </p:sp>
    </p:spTree>
    <p:extLst>
      <p:ext uri="{BB962C8B-B14F-4D97-AF65-F5344CB8AC3E}">
        <p14:creationId xmlns:p14="http://schemas.microsoft.com/office/powerpoint/2010/main" val="2470831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F2058-CD4E-58C0-C173-2FA9F1513075}"/>
              </a:ext>
            </a:extLst>
          </p:cNvPr>
          <p:cNvPicPr>
            <a:picLocks noChangeAspect="1"/>
          </p:cNvPicPr>
          <p:nvPr/>
        </p:nvPicPr>
        <p:blipFill rotWithShape="1">
          <a:blip r:embed="rId2"/>
          <a:srcRect l="31769" t="28015" r="18174" b="14157"/>
          <a:stretch/>
        </p:blipFill>
        <p:spPr>
          <a:xfrm>
            <a:off x="1715784" y="832207"/>
            <a:ext cx="8260423" cy="5065159"/>
          </a:xfrm>
          <a:prstGeom prst="rect">
            <a:avLst/>
          </a:prstGeom>
        </p:spPr>
      </p:pic>
    </p:spTree>
    <p:extLst>
      <p:ext uri="{BB962C8B-B14F-4D97-AF65-F5344CB8AC3E}">
        <p14:creationId xmlns:p14="http://schemas.microsoft.com/office/powerpoint/2010/main" val="248379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C5C2-7AFF-81EB-C3B9-3B1CE78AC121}"/>
              </a:ext>
            </a:extLst>
          </p:cNvPr>
          <p:cNvSpPr>
            <a:spLocks noGrp="1"/>
          </p:cNvSpPr>
          <p:nvPr>
            <p:ph type="title"/>
          </p:nvPr>
        </p:nvSpPr>
        <p:spPr>
          <a:xfrm>
            <a:off x="328773" y="365125"/>
            <a:ext cx="11025027" cy="1325563"/>
          </a:xfrm>
        </p:spPr>
        <p:txBody>
          <a:bodyPr>
            <a:noAutofit/>
          </a:bodyPr>
          <a:lstStyle/>
          <a:p>
            <a:r>
              <a:rPr lang="en-US" sz="2800" b="1" dirty="0"/>
              <a:t>Stars, Snowflakes, and Fact Constellations: Schemas for</a:t>
            </a:r>
            <a:br>
              <a:rPr lang="en-US" sz="2800" b="1" dirty="0"/>
            </a:br>
            <a:r>
              <a:rPr lang="en-US" sz="2800" b="1" dirty="0"/>
              <a:t>Multidimensional Data Models</a:t>
            </a:r>
            <a:br>
              <a:rPr lang="en-US" sz="2800" b="1" dirty="0"/>
            </a:br>
            <a:endParaRPr lang="en-IN" sz="2800" b="1" dirty="0"/>
          </a:p>
        </p:txBody>
      </p:sp>
      <p:sp>
        <p:nvSpPr>
          <p:cNvPr id="4" name="TextBox 3">
            <a:extLst>
              <a:ext uri="{FF2B5EF4-FFF2-40B4-BE49-F238E27FC236}">
                <a16:creationId xmlns:a16="http://schemas.microsoft.com/office/drawing/2014/main" id="{897ABE5B-2323-0F8B-AD48-934516C7338A}"/>
              </a:ext>
            </a:extLst>
          </p:cNvPr>
          <p:cNvSpPr txBox="1"/>
          <p:nvPr/>
        </p:nvSpPr>
        <p:spPr>
          <a:xfrm>
            <a:off x="236305" y="1404505"/>
            <a:ext cx="11626922" cy="4154984"/>
          </a:xfrm>
          <a:prstGeom prst="rect">
            <a:avLst/>
          </a:prstGeom>
          <a:noFill/>
        </p:spPr>
        <p:txBody>
          <a:bodyPr wrap="square">
            <a:spAutoFit/>
          </a:bodyPr>
          <a:lstStyle/>
          <a:p>
            <a:r>
              <a:rPr lang="en-US" sz="2400" dirty="0"/>
              <a:t>The most popular data model for a data warehouse is a multidimensional model,</a:t>
            </a:r>
          </a:p>
          <a:p>
            <a:r>
              <a:rPr lang="en-US" sz="2400" dirty="0"/>
              <a:t>which can exist in the form of a star schema, a snowflake schema, or a fact constellation</a:t>
            </a:r>
          </a:p>
          <a:p>
            <a:r>
              <a:rPr lang="en-US" sz="2400" dirty="0"/>
              <a:t>Schema.</a:t>
            </a:r>
          </a:p>
          <a:p>
            <a:endParaRPr lang="en-US" sz="2400" dirty="0"/>
          </a:p>
          <a:p>
            <a:r>
              <a:rPr lang="en-US" sz="2400" b="1" dirty="0"/>
              <a:t>Star schema: </a:t>
            </a:r>
            <a:r>
              <a:rPr lang="en-US" sz="2400" dirty="0"/>
              <a:t>The most common modeling paradigm is the star schema, in which the</a:t>
            </a:r>
          </a:p>
          <a:p>
            <a:r>
              <a:rPr lang="en-US" sz="2400" dirty="0"/>
              <a:t>data warehouse contains </a:t>
            </a:r>
          </a:p>
          <a:p>
            <a:r>
              <a:rPr lang="en-US" sz="2400" dirty="0"/>
              <a:t>(1) a large central table (fact table) containing the bulk of the data, with no redundancy.</a:t>
            </a:r>
          </a:p>
          <a:p>
            <a:endParaRPr lang="en-US" sz="2400" dirty="0"/>
          </a:p>
          <a:p>
            <a:r>
              <a:rPr lang="en-US" sz="2400" dirty="0"/>
              <a:t>(2) a set of smaller attendant tables (dimension tables), one for each dimension. The schema graph resembles a starburst, with the dimension tables displayed in a radial pattern around the central fact table</a:t>
            </a:r>
            <a:endParaRPr lang="en-IN" sz="2400" dirty="0"/>
          </a:p>
        </p:txBody>
      </p:sp>
    </p:spTree>
    <p:extLst>
      <p:ext uri="{BB962C8B-B14F-4D97-AF65-F5344CB8AC3E}">
        <p14:creationId xmlns:p14="http://schemas.microsoft.com/office/powerpoint/2010/main" val="227020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82D6C9-6A58-F0F0-B9B4-02DE13F45820}"/>
              </a:ext>
            </a:extLst>
          </p:cNvPr>
          <p:cNvPicPr>
            <a:picLocks noChangeAspect="1"/>
          </p:cNvPicPr>
          <p:nvPr/>
        </p:nvPicPr>
        <p:blipFill rotWithShape="1">
          <a:blip r:embed="rId2"/>
          <a:srcRect l="29494" t="28764" r="20618" b="17753"/>
          <a:stretch/>
        </p:blipFill>
        <p:spPr>
          <a:xfrm>
            <a:off x="1294543" y="660115"/>
            <a:ext cx="8876871" cy="5537770"/>
          </a:xfrm>
          <a:prstGeom prst="rect">
            <a:avLst/>
          </a:prstGeom>
        </p:spPr>
      </p:pic>
    </p:spTree>
    <p:extLst>
      <p:ext uri="{BB962C8B-B14F-4D97-AF65-F5344CB8AC3E}">
        <p14:creationId xmlns:p14="http://schemas.microsoft.com/office/powerpoint/2010/main" val="1211273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B350-739F-7BB2-DEC9-4C0E451A1959}"/>
              </a:ext>
            </a:extLst>
          </p:cNvPr>
          <p:cNvSpPr>
            <a:spLocks noGrp="1"/>
          </p:cNvSpPr>
          <p:nvPr>
            <p:ph type="title"/>
          </p:nvPr>
        </p:nvSpPr>
        <p:spPr>
          <a:xfrm>
            <a:off x="827926" y="209758"/>
            <a:ext cx="10515600" cy="836951"/>
          </a:xfrm>
        </p:spPr>
        <p:txBody>
          <a:bodyPr>
            <a:normAutofit/>
          </a:bodyPr>
          <a:lstStyle/>
          <a:p>
            <a:pPr algn="ctr"/>
            <a:r>
              <a:rPr lang="en-IN" sz="3600" b="1" dirty="0"/>
              <a:t>Snowflake schema</a:t>
            </a:r>
          </a:p>
        </p:txBody>
      </p:sp>
      <p:sp>
        <p:nvSpPr>
          <p:cNvPr id="4" name="TextBox 3">
            <a:extLst>
              <a:ext uri="{FF2B5EF4-FFF2-40B4-BE49-F238E27FC236}">
                <a16:creationId xmlns:a16="http://schemas.microsoft.com/office/drawing/2014/main" id="{93B8F84F-FB1B-09CC-2D83-5A0E7C7A1458}"/>
              </a:ext>
            </a:extLst>
          </p:cNvPr>
          <p:cNvSpPr txBox="1"/>
          <p:nvPr/>
        </p:nvSpPr>
        <p:spPr>
          <a:xfrm>
            <a:off x="827926" y="1120676"/>
            <a:ext cx="10173984" cy="1569660"/>
          </a:xfrm>
          <a:prstGeom prst="rect">
            <a:avLst/>
          </a:prstGeom>
          <a:noFill/>
        </p:spPr>
        <p:txBody>
          <a:bodyPr wrap="square">
            <a:spAutoFit/>
          </a:bodyPr>
          <a:lstStyle/>
          <a:p>
            <a:pPr algn="just"/>
            <a:r>
              <a:rPr lang="en-US" sz="2400" dirty="0"/>
              <a:t>The snowflake schema is a variant of the star schema model, where some dimension tables are normalized, thereby further splitting the data into additional tables. The resulting schema graph forms a shape similar to a snowflake</a:t>
            </a:r>
            <a:endParaRPr lang="en-IN" sz="2400" dirty="0"/>
          </a:p>
        </p:txBody>
      </p:sp>
      <p:sp>
        <p:nvSpPr>
          <p:cNvPr id="6" name="TextBox 5">
            <a:extLst>
              <a:ext uri="{FF2B5EF4-FFF2-40B4-BE49-F238E27FC236}">
                <a16:creationId xmlns:a16="http://schemas.microsoft.com/office/drawing/2014/main" id="{581808D9-1BD4-578B-1806-08CB6737CCE0}"/>
              </a:ext>
            </a:extLst>
          </p:cNvPr>
          <p:cNvSpPr txBox="1"/>
          <p:nvPr/>
        </p:nvSpPr>
        <p:spPr>
          <a:xfrm>
            <a:off x="827926" y="2852926"/>
            <a:ext cx="10173984" cy="3416320"/>
          </a:xfrm>
          <a:prstGeom prst="rect">
            <a:avLst/>
          </a:prstGeom>
          <a:noFill/>
        </p:spPr>
        <p:txBody>
          <a:bodyPr wrap="square">
            <a:spAutoFit/>
          </a:bodyPr>
          <a:lstStyle/>
          <a:p>
            <a:pPr algn="just"/>
            <a:r>
              <a:rPr lang="en-US" sz="2400" dirty="0"/>
              <a:t>The major difference between the snowflake and star schema models is that the dimension tables of the snowflake model may be kept in normalized form to reduce redundancies. Such a table is easy to maintain and saves storage space. However, this space savings is negligible in comparison to the typical magnitude of the fact table. Furthermore, the snowflake structure can reduce the effectiveness of browsing, since more joins will be needed to execute a query. Consequently, the system performance may be adversely impacted. Hence, although the snowflake schema reduces redundancy, it is not as popular as the star schema in data warehouse design.</a:t>
            </a:r>
            <a:endParaRPr lang="en-IN" sz="2400" dirty="0"/>
          </a:p>
        </p:txBody>
      </p:sp>
    </p:spTree>
    <p:extLst>
      <p:ext uri="{BB962C8B-B14F-4D97-AF65-F5344CB8AC3E}">
        <p14:creationId xmlns:p14="http://schemas.microsoft.com/office/powerpoint/2010/main" val="1750552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59B34-0F3D-6A24-3FA8-2C2DAFF46F63}"/>
              </a:ext>
            </a:extLst>
          </p:cNvPr>
          <p:cNvPicPr>
            <a:picLocks noChangeAspect="1"/>
          </p:cNvPicPr>
          <p:nvPr/>
        </p:nvPicPr>
        <p:blipFill rotWithShape="1">
          <a:blip r:embed="rId2"/>
          <a:srcRect l="33118" t="34757" r="15056" b="8464"/>
          <a:stretch/>
        </p:blipFill>
        <p:spPr>
          <a:xfrm>
            <a:off x="852756" y="1037691"/>
            <a:ext cx="9513870" cy="4787756"/>
          </a:xfrm>
          <a:prstGeom prst="rect">
            <a:avLst/>
          </a:prstGeom>
        </p:spPr>
      </p:pic>
    </p:spTree>
    <p:extLst>
      <p:ext uri="{BB962C8B-B14F-4D97-AF65-F5344CB8AC3E}">
        <p14:creationId xmlns:p14="http://schemas.microsoft.com/office/powerpoint/2010/main" val="390771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C111-B658-268E-9922-40B9BF99075A}"/>
              </a:ext>
            </a:extLst>
          </p:cNvPr>
          <p:cNvSpPr>
            <a:spLocks noGrp="1"/>
          </p:cNvSpPr>
          <p:nvPr>
            <p:ph type="title"/>
          </p:nvPr>
        </p:nvSpPr>
        <p:spPr/>
        <p:txBody>
          <a:bodyPr/>
          <a:lstStyle/>
          <a:p>
            <a:r>
              <a:rPr lang="en-IN" b="1" i="0" dirty="0">
                <a:solidFill>
                  <a:srgbClr val="273239"/>
                </a:solidFill>
                <a:effectLst/>
                <a:latin typeface="Nunito" pitchFamily="2" charset="0"/>
              </a:rPr>
              <a:t>Advantages:</a:t>
            </a:r>
            <a:endParaRPr lang="en-IN" dirty="0"/>
          </a:p>
        </p:txBody>
      </p:sp>
      <p:sp>
        <p:nvSpPr>
          <p:cNvPr id="4" name="TextBox 3">
            <a:extLst>
              <a:ext uri="{FF2B5EF4-FFF2-40B4-BE49-F238E27FC236}">
                <a16:creationId xmlns:a16="http://schemas.microsoft.com/office/drawing/2014/main" id="{88C130BF-4C0C-DEE9-7B2F-45E29E5DDAD2}"/>
              </a:ext>
            </a:extLst>
          </p:cNvPr>
          <p:cNvSpPr txBox="1"/>
          <p:nvPr/>
        </p:nvSpPr>
        <p:spPr>
          <a:xfrm>
            <a:off x="648928" y="1997839"/>
            <a:ext cx="10704871" cy="2550698"/>
          </a:xfrm>
          <a:prstGeom prst="rect">
            <a:avLst/>
          </a:prstGeom>
          <a:noFill/>
        </p:spPr>
        <p:txBody>
          <a:bodyPr wrap="square">
            <a:spAutoFit/>
          </a:bodyPr>
          <a:lstStyle/>
          <a:p>
            <a:pPr algn="just" fontAlgn="base">
              <a:lnSpc>
                <a:spcPct val="150000"/>
              </a:lnSpc>
            </a:pPr>
            <a:r>
              <a:rPr lang="en-US" b="1" i="0" dirty="0">
                <a:solidFill>
                  <a:srgbClr val="273239"/>
                </a:solidFill>
                <a:effectLst/>
                <a:latin typeface="Nunito" pitchFamily="2" charset="0"/>
              </a:rPr>
              <a:t>Reduced data redundancy: </a:t>
            </a:r>
            <a:r>
              <a:rPr lang="en-US" b="0" i="0" dirty="0">
                <a:solidFill>
                  <a:srgbClr val="273239"/>
                </a:solidFill>
                <a:effectLst/>
                <a:latin typeface="Nunito" pitchFamily="2" charset="0"/>
              </a:rPr>
              <a:t>The snowflake schema reduces data redundancy by normalizing dimensions into multiple tables, resulting in a more efficient use of storage space.</a:t>
            </a:r>
          </a:p>
          <a:p>
            <a:pPr algn="just" fontAlgn="base">
              <a:lnSpc>
                <a:spcPct val="150000"/>
              </a:lnSpc>
            </a:pPr>
            <a:r>
              <a:rPr lang="en-US" b="1" i="0" dirty="0">
                <a:solidFill>
                  <a:srgbClr val="273239"/>
                </a:solidFill>
                <a:effectLst/>
                <a:latin typeface="Nunito" pitchFamily="2" charset="0"/>
              </a:rPr>
              <a:t>Improved performance: </a:t>
            </a:r>
            <a:r>
              <a:rPr lang="en-US" b="0" i="0" dirty="0">
                <a:solidFill>
                  <a:srgbClr val="273239"/>
                </a:solidFill>
                <a:effectLst/>
                <a:latin typeface="Nunito" pitchFamily="2" charset="0"/>
              </a:rPr>
              <a:t>The snowflake schema can improve query performance, as it requires fewer joins to retrieve data from the fact table.</a:t>
            </a:r>
          </a:p>
          <a:p>
            <a:pPr algn="just" fontAlgn="base">
              <a:lnSpc>
                <a:spcPct val="150000"/>
              </a:lnSpc>
            </a:pPr>
            <a:r>
              <a:rPr lang="en-US" b="1" i="0" dirty="0">
                <a:solidFill>
                  <a:srgbClr val="273239"/>
                </a:solidFill>
                <a:effectLst/>
                <a:latin typeface="Nunito" pitchFamily="2" charset="0"/>
              </a:rPr>
              <a:t>Scalability: </a:t>
            </a:r>
            <a:r>
              <a:rPr lang="en-US" b="0" i="0" dirty="0">
                <a:solidFill>
                  <a:srgbClr val="273239"/>
                </a:solidFill>
                <a:effectLst/>
                <a:latin typeface="Nunito" pitchFamily="2" charset="0"/>
              </a:rPr>
              <a:t>The snowflake schema is scalable, making it suitable for large data warehousing projects with complex hierarchies.</a:t>
            </a:r>
          </a:p>
        </p:txBody>
      </p:sp>
    </p:spTree>
    <p:extLst>
      <p:ext uri="{BB962C8B-B14F-4D97-AF65-F5344CB8AC3E}">
        <p14:creationId xmlns:p14="http://schemas.microsoft.com/office/powerpoint/2010/main" val="324680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7DCE-21B7-4B77-63CE-6C02CCB541C3}"/>
              </a:ext>
            </a:extLst>
          </p:cNvPr>
          <p:cNvSpPr>
            <a:spLocks noGrp="1"/>
          </p:cNvSpPr>
          <p:nvPr>
            <p:ph type="title"/>
          </p:nvPr>
        </p:nvSpPr>
        <p:spPr/>
        <p:txBody>
          <a:bodyPr/>
          <a:lstStyle/>
          <a:p>
            <a:r>
              <a:rPr lang="en-IN" b="1" i="0" dirty="0">
                <a:solidFill>
                  <a:srgbClr val="273239"/>
                </a:solidFill>
                <a:effectLst/>
                <a:latin typeface="Nunito" pitchFamily="2" charset="0"/>
              </a:rPr>
              <a:t>Disadvantages:</a:t>
            </a:r>
            <a:endParaRPr lang="en-IN" dirty="0"/>
          </a:p>
        </p:txBody>
      </p:sp>
      <p:sp>
        <p:nvSpPr>
          <p:cNvPr id="4" name="TextBox 3">
            <a:extLst>
              <a:ext uri="{FF2B5EF4-FFF2-40B4-BE49-F238E27FC236}">
                <a16:creationId xmlns:a16="http://schemas.microsoft.com/office/drawing/2014/main" id="{875368D7-4DE4-5119-4BE1-3E951F601AF1}"/>
              </a:ext>
            </a:extLst>
          </p:cNvPr>
          <p:cNvSpPr txBox="1"/>
          <p:nvPr/>
        </p:nvSpPr>
        <p:spPr>
          <a:xfrm>
            <a:off x="838200" y="1997839"/>
            <a:ext cx="10439400" cy="2550698"/>
          </a:xfrm>
          <a:prstGeom prst="rect">
            <a:avLst/>
          </a:prstGeom>
          <a:noFill/>
        </p:spPr>
        <p:txBody>
          <a:bodyPr wrap="square">
            <a:spAutoFit/>
          </a:bodyPr>
          <a:lstStyle/>
          <a:p>
            <a:pPr algn="l" fontAlgn="base">
              <a:lnSpc>
                <a:spcPct val="150000"/>
              </a:lnSpc>
            </a:pPr>
            <a:r>
              <a:rPr lang="en-US" b="1" i="0" dirty="0">
                <a:solidFill>
                  <a:srgbClr val="273239"/>
                </a:solidFill>
                <a:effectLst/>
                <a:latin typeface="Nunito" pitchFamily="2" charset="0"/>
              </a:rPr>
              <a:t>Increased complexity: </a:t>
            </a:r>
            <a:r>
              <a:rPr lang="en-US" b="0" i="0" dirty="0">
                <a:solidFill>
                  <a:srgbClr val="273239"/>
                </a:solidFill>
                <a:effectLst/>
                <a:latin typeface="Nunito" pitchFamily="2" charset="0"/>
              </a:rPr>
              <a:t>The snowflake schema can be more complex to implement and maintain due to the additional tables needed for the normalized dimensions.</a:t>
            </a:r>
          </a:p>
          <a:p>
            <a:pPr algn="l" fontAlgn="base">
              <a:lnSpc>
                <a:spcPct val="150000"/>
              </a:lnSpc>
            </a:pPr>
            <a:r>
              <a:rPr lang="en-US" b="1" i="0" dirty="0">
                <a:solidFill>
                  <a:srgbClr val="273239"/>
                </a:solidFill>
                <a:effectLst/>
                <a:latin typeface="Nunito" pitchFamily="2" charset="0"/>
              </a:rPr>
              <a:t>Reduced query performance: </a:t>
            </a:r>
            <a:r>
              <a:rPr lang="en-US" b="0" i="0" dirty="0">
                <a:solidFill>
                  <a:srgbClr val="273239"/>
                </a:solidFill>
                <a:effectLst/>
                <a:latin typeface="Nunito" pitchFamily="2" charset="0"/>
              </a:rPr>
              <a:t>The increased complexity of the snowflake schema can result in reduced query performance, particularly for queries that require data from multiple dimensions.</a:t>
            </a:r>
          </a:p>
          <a:p>
            <a:pPr algn="l" fontAlgn="base">
              <a:lnSpc>
                <a:spcPct val="150000"/>
              </a:lnSpc>
            </a:pPr>
            <a:r>
              <a:rPr lang="en-US" b="1" i="0" dirty="0">
                <a:solidFill>
                  <a:srgbClr val="273239"/>
                </a:solidFill>
                <a:effectLst/>
                <a:latin typeface="Nunito" pitchFamily="2" charset="0"/>
              </a:rPr>
              <a:t>Data integrity: </a:t>
            </a:r>
            <a:r>
              <a:rPr lang="en-US" b="0" i="0" dirty="0">
                <a:solidFill>
                  <a:srgbClr val="273239"/>
                </a:solidFill>
                <a:effectLst/>
                <a:latin typeface="Nunito" pitchFamily="2" charset="0"/>
              </a:rPr>
              <a:t>The snowflake schema can be more difficult to maintain data integrity due to the additional relationships between tables.</a:t>
            </a:r>
          </a:p>
        </p:txBody>
      </p:sp>
    </p:spTree>
    <p:extLst>
      <p:ext uri="{BB962C8B-B14F-4D97-AF65-F5344CB8AC3E}">
        <p14:creationId xmlns:p14="http://schemas.microsoft.com/office/powerpoint/2010/main" val="205703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6E62-1D3D-F675-2F95-AD80E14DB5A3}"/>
              </a:ext>
            </a:extLst>
          </p:cNvPr>
          <p:cNvSpPr>
            <a:spLocks noGrp="1"/>
          </p:cNvSpPr>
          <p:nvPr>
            <p:ph type="title"/>
          </p:nvPr>
        </p:nvSpPr>
        <p:spPr/>
        <p:txBody>
          <a:bodyPr/>
          <a:lstStyle/>
          <a:p>
            <a:r>
              <a:rPr lang="en-IN" dirty="0"/>
              <a:t>Fact constellation:</a:t>
            </a:r>
          </a:p>
        </p:txBody>
      </p:sp>
      <p:sp>
        <p:nvSpPr>
          <p:cNvPr id="4" name="TextBox 3">
            <a:extLst>
              <a:ext uri="{FF2B5EF4-FFF2-40B4-BE49-F238E27FC236}">
                <a16:creationId xmlns:a16="http://schemas.microsoft.com/office/drawing/2014/main" id="{8F063264-5D3D-B04F-5833-FC3EB3B5E10B}"/>
              </a:ext>
            </a:extLst>
          </p:cNvPr>
          <p:cNvSpPr txBox="1"/>
          <p:nvPr/>
        </p:nvSpPr>
        <p:spPr>
          <a:xfrm>
            <a:off x="447368" y="1326895"/>
            <a:ext cx="11297264" cy="1754326"/>
          </a:xfrm>
          <a:prstGeom prst="rect">
            <a:avLst/>
          </a:prstGeom>
          <a:noFill/>
        </p:spPr>
        <p:txBody>
          <a:bodyPr wrap="square">
            <a:spAutoFit/>
          </a:bodyPr>
          <a:lstStyle/>
          <a:p>
            <a:r>
              <a:rPr lang="en-US" dirty="0"/>
              <a:t>Sophisticated applications may require multiple fact tables to share dimension tables. This kind of schema can be viewed as a collection of stars, and hence is called a galaxy schema or a fact constellation. </a:t>
            </a:r>
            <a:r>
              <a:rPr lang="en-US" b="1" i="0" dirty="0">
                <a:solidFill>
                  <a:srgbClr val="273239"/>
                </a:solidFill>
                <a:effectLst/>
                <a:latin typeface="Nunito" pitchFamily="2" charset="0"/>
              </a:rPr>
              <a:t>Fact Constellation</a:t>
            </a:r>
            <a:r>
              <a:rPr lang="en-US" b="0" i="0" dirty="0">
                <a:solidFill>
                  <a:srgbClr val="273239"/>
                </a:solidFill>
                <a:effectLst/>
                <a:latin typeface="Nunito" pitchFamily="2" charset="0"/>
              </a:rPr>
              <a:t> is a schema for representing multidimensional model. It is a collection of multiple fact tables having some common dimension tables. It can be viewed as a collection of several star schemas and hence, also known as </a:t>
            </a:r>
            <a:r>
              <a:rPr lang="en-US" b="0" i="1" dirty="0">
                <a:solidFill>
                  <a:srgbClr val="273239"/>
                </a:solidFill>
                <a:effectLst/>
                <a:latin typeface="Nunito" pitchFamily="2" charset="0"/>
              </a:rPr>
              <a:t>Galaxy schema</a:t>
            </a:r>
            <a:r>
              <a:rPr lang="en-US" b="0" i="0" dirty="0">
                <a:solidFill>
                  <a:srgbClr val="273239"/>
                </a:solidFill>
                <a:effectLst/>
                <a:latin typeface="Nunito" pitchFamily="2" charset="0"/>
              </a:rPr>
              <a:t>. It is one of the widely used schema for Data warehouse designing and it is much more complex than star and snowflake schema. For complex systems, we require fact constellations</a:t>
            </a:r>
            <a:endParaRPr lang="en-IN" dirty="0"/>
          </a:p>
        </p:txBody>
      </p:sp>
      <p:pic>
        <p:nvPicPr>
          <p:cNvPr id="1026" name="Picture 2">
            <a:extLst>
              <a:ext uri="{FF2B5EF4-FFF2-40B4-BE49-F238E27FC236}">
                <a16:creationId xmlns:a16="http://schemas.microsoft.com/office/drawing/2014/main" id="{81B16CEA-8B08-44F8-344E-B05CBDC6E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559" y="3673086"/>
            <a:ext cx="5362882" cy="259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78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162E3-E806-39BB-3D05-6F82E5DB50EA}"/>
              </a:ext>
            </a:extLst>
          </p:cNvPr>
          <p:cNvSpPr txBox="1"/>
          <p:nvPr/>
        </p:nvSpPr>
        <p:spPr>
          <a:xfrm>
            <a:off x="776748" y="725495"/>
            <a:ext cx="9940413" cy="1477328"/>
          </a:xfrm>
          <a:prstGeom prst="rect">
            <a:avLst/>
          </a:prstGeom>
          <a:noFill/>
        </p:spPr>
        <p:txBody>
          <a:bodyPr wrap="square">
            <a:spAutoFit/>
          </a:bodyPr>
          <a:lstStyle/>
          <a:p>
            <a:r>
              <a:rPr lang="en-US" dirty="0"/>
              <a:t>This schema specifies two fact tables, sales and shipping. The sales table definition is identical to that of the star schema. The shipping table has five dimensions, or keys—item key, time key, shipper key, from location, and to location—and two measures—dollars cost and units shipped. A fact constellation schema allows dimension tables to be shared between fact tables. For example, the dimensions tables for time, item, and location are shared between the sales and shipping fact tables. </a:t>
            </a:r>
            <a:endParaRPr lang="en-IN" dirty="0"/>
          </a:p>
        </p:txBody>
      </p:sp>
      <p:pic>
        <p:nvPicPr>
          <p:cNvPr id="4" name="Picture 3">
            <a:extLst>
              <a:ext uri="{FF2B5EF4-FFF2-40B4-BE49-F238E27FC236}">
                <a16:creationId xmlns:a16="http://schemas.microsoft.com/office/drawing/2014/main" id="{B329BBB3-1DC7-BA15-4BA0-0B43ADA1A581}"/>
              </a:ext>
            </a:extLst>
          </p:cNvPr>
          <p:cNvPicPr>
            <a:picLocks noChangeAspect="1"/>
          </p:cNvPicPr>
          <p:nvPr/>
        </p:nvPicPr>
        <p:blipFill rotWithShape="1">
          <a:blip r:embed="rId2"/>
          <a:srcRect l="28764" t="48029" r="28494" b="16989"/>
          <a:stretch/>
        </p:blipFill>
        <p:spPr>
          <a:xfrm>
            <a:off x="1209368" y="2448232"/>
            <a:ext cx="9537290" cy="3569110"/>
          </a:xfrm>
          <a:prstGeom prst="rect">
            <a:avLst/>
          </a:prstGeom>
        </p:spPr>
      </p:pic>
    </p:spTree>
    <p:extLst>
      <p:ext uri="{BB962C8B-B14F-4D97-AF65-F5344CB8AC3E}">
        <p14:creationId xmlns:p14="http://schemas.microsoft.com/office/powerpoint/2010/main" val="43728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a16="http://schemas.microsoft.com/office/drawing/2014/main" id="{998CF5EB-40A6-B1EF-D34C-830859C786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3E3AD479-E0EC-4B13-9BCE-52FD55A457DF}" type="slidenum">
              <a:rPr lang="en-US" altLang="en-US" sz="1400"/>
              <a:pPr eaLnBrk="1" hangingPunct="1"/>
              <a:t>3</a:t>
            </a:fld>
            <a:endParaRPr lang="en-US" altLang="en-US" sz="1400"/>
          </a:p>
        </p:txBody>
      </p:sp>
      <p:sp>
        <p:nvSpPr>
          <p:cNvPr id="10243" name="Rectangle 2050">
            <a:extLst>
              <a:ext uri="{FF2B5EF4-FFF2-40B4-BE49-F238E27FC236}">
                <a16:creationId xmlns:a16="http://schemas.microsoft.com/office/drawing/2014/main" id="{F0E44557-FB54-ACDD-A21F-17F28CA8E5CC}"/>
              </a:ext>
            </a:extLst>
          </p:cNvPr>
          <p:cNvSpPr>
            <a:spLocks noGrp="1" noChangeArrowheads="1"/>
          </p:cNvSpPr>
          <p:nvPr>
            <p:ph type="title"/>
          </p:nvPr>
        </p:nvSpPr>
        <p:spPr>
          <a:xfrm>
            <a:off x="1524000" y="228600"/>
            <a:ext cx="9144000" cy="914400"/>
          </a:xfrm>
          <a:noFill/>
        </p:spPr>
        <p:txBody>
          <a:bodyPr vert="horz" lIns="92075" tIns="46038" rIns="92075" bIns="46038" rtlCol="0" anchor="ctr">
            <a:normAutofit/>
          </a:bodyPr>
          <a:lstStyle/>
          <a:p>
            <a:pPr algn="ctr" eaLnBrk="1" hangingPunct="1"/>
            <a:r>
              <a:rPr lang="en-US" altLang="en-US" sz="3200" b="1" dirty="0"/>
              <a:t>Knowledge Discovery (KDD) Process</a:t>
            </a:r>
          </a:p>
        </p:txBody>
      </p:sp>
      <p:sp>
        <p:nvSpPr>
          <p:cNvPr id="10244" name="Rectangle 2051">
            <a:extLst>
              <a:ext uri="{FF2B5EF4-FFF2-40B4-BE49-F238E27FC236}">
                <a16:creationId xmlns:a16="http://schemas.microsoft.com/office/drawing/2014/main" id="{BD422709-755B-C81E-CFCD-F7CBE6ED4995}"/>
              </a:ext>
            </a:extLst>
          </p:cNvPr>
          <p:cNvSpPr>
            <a:spLocks noGrp="1" noChangeArrowheads="1"/>
          </p:cNvSpPr>
          <p:nvPr>
            <p:ph type="body" idx="1"/>
          </p:nvPr>
        </p:nvSpPr>
        <p:spPr>
          <a:xfrm>
            <a:off x="349321" y="1295400"/>
            <a:ext cx="5746679" cy="1752600"/>
          </a:xfrm>
          <a:noFill/>
        </p:spPr>
        <p:txBody>
          <a:bodyPr vert="horz" lIns="92075" tIns="46038" rIns="92075" bIns="46038" rtlCol="0">
            <a:normAutofit/>
          </a:bodyPr>
          <a:lstStyle/>
          <a:p>
            <a:pPr eaLnBrk="1" hangingPunct="1">
              <a:lnSpc>
                <a:spcPct val="90000"/>
              </a:lnSpc>
            </a:pPr>
            <a:r>
              <a:rPr lang="en-US" altLang="en-US" sz="2000" dirty="0"/>
              <a:t>This is a view from typical database systems and data warehousing communities</a:t>
            </a:r>
          </a:p>
          <a:p>
            <a:pPr eaLnBrk="1" hangingPunct="1">
              <a:lnSpc>
                <a:spcPct val="90000"/>
              </a:lnSpc>
            </a:pPr>
            <a:r>
              <a:rPr lang="en-US" altLang="en-US" sz="2000" dirty="0"/>
              <a:t>Data mining plays an essential role in the knowledge discovery process</a:t>
            </a:r>
            <a:endParaRPr lang="en-US" altLang="en-US" sz="2000" b="1" dirty="0"/>
          </a:p>
        </p:txBody>
      </p:sp>
      <p:sp>
        <p:nvSpPr>
          <p:cNvPr id="10245" name="Line 2052">
            <a:extLst>
              <a:ext uri="{FF2B5EF4-FFF2-40B4-BE49-F238E27FC236}">
                <a16:creationId xmlns:a16="http://schemas.microsoft.com/office/drawing/2014/main" id="{154BEB46-D377-025B-7645-448EEBE318A0}"/>
              </a:ext>
            </a:extLst>
          </p:cNvPr>
          <p:cNvSpPr>
            <a:spLocks noChangeShapeType="1"/>
          </p:cNvSpPr>
          <p:nvPr/>
        </p:nvSpPr>
        <p:spPr bwMode="auto">
          <a:xfrm flipV="1">
            <a:off x="2743200" y="51054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46" name="Line 2053">
            <a:extLst>
              <a:ext uri="{FF2B5EF4-FFF2-40B4-BE49-F238E27FC236}">
                <a16:creationId xmlns:a16="http://schemas.microsoft.com/office/drawing/2014/main" id="{23C132D0-6B07-6262-2CF9-B9DDE333B4AF}"/>
              </a:ext>
            </a:extLst>
          </p:cNvPr>
          <p:cNvSpPr>
            <a:spLocks noChangeShapeType="1"/>
          </p:cNvSpPr>
          <p:nvPr/>
        </p:nvSpPr>
        <p:spPr bwMode="auto">
          <a:xfrm flipV="1">
            <a:off x="8305800" y="16002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47" name="Line 2054">
            <a:extLst>
              <a:ext uri="{FF2B5EF4-FFF2-40B4-BE49-F238E27FC236}">
                <a16:creationId xmlns:a16="http://schemas.microsoft.com/office/drawing/2014/main" id="{4CADCC28-062A-0527-B986-C4D727571439}"/>
              </a:ext>
            </a:extLst>
          </p:cNvPr>
          <p:cNvSpPr>
            <a:spLocks noChangeShapeType="1"/>
          </p:cNvSpPr>
          <p:nvPr/>
        </p:nvSpPr>
        <p:spPr bwMode="auto">
          <a:xfrm flipV="1">
            <a:off x="6629400" y="26670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48" name="Line 2055">
            <a:extLst>
              <a:ext uri="{FF2B5EF4-FFF2-40B4-BE49-F238E27FC236}">
                <a16:creationId xmlns:a16="http://schemas.microsoft.com/office/drawing/2014/main" id="{74D8F554-9FD2-FDA3-FDC9-40070F6887EF}"/>
              </a:ext>
            </a:extLst>
          </p:cNvPr>
          <p:cNvSpPr>
            <a:spLocks noChangeShapeType="1"/>
          </p:cNvSpPr>
          <p:nvPr/>
        </p:nvSpPr>
        <p:spPr bwMode="auto">
          <a:xfrm flipV="1">
            <a:off x="4800600" y="37338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49" name="Oval 2056">
            <a:extLst>
              <a:ext uri="{FF2B5EF4-FFF2-40B4-BE49-F238E27FC236}">
                <a16:creationId xmlns:a16="http://schemas.microsoft.com/office/drawing/2014/main" id="{61C94056-2B8A-D252-7BF3-A59C5F73D426}"/>
              </a:ext>
            </a:extLst>
          </p:cNvPr>
          <p:cNvSpPr>
            <a:spLocks noChangeArrowheads="1"/>
          </p:cNvSpPr>
          <p:nvPr/>
        </p:nvSpPr>
        <p:spPr bwMode="auto">
          <a:xfrm>
            <a:off x="1752600" y="5562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0" name="Rectangle 2057">
            <a:extLst>
              <a:ext uri="{FF2B5EF4-FFF2-40B4-BE49-F238E27FC236}">
                <a16:creationId xmlns:a16="http://schemas.microsoft.com/office/drawing/2014/main" id="{3EF587AD-D8FF-5F64-8965-037A33847908}"/>
              </a:ext>
            </a:extLst>
          </p:cNvPr>
          <p:cNvSpPr>
            <a:spLocks noChangeArrowheads="1"/>
          </p:cNvSpPr>
          <p:nvPr/>
        </p:nvSpPr>
        <p:spPr bwMode="auto">
          <a:xfrm>
            <a:off x="1752600" y="5638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1" name="Oval 2058">
            <a:extLst>
              <a:ext uri="{FF2B5EF4-FFF2-40B4-BE49-F238E27FC236}">
                <a16:creationId xmlns:a16="http://schemas.microsoft.com/office/drawing/2014/main" id="{31F9089A-D123-4B58-4954-AB02DAFF6A9F}"/>
              </a:ext>
            </a:extLst>
          </p:cNvPr>
          <p:cNvSpPr>
            <a:spLocks noChangeArrowheads="1"/>
          </p:cNvSpPr>
          <p:nvPr/>
        </p:nvSpPr>
        <p:spPr bwMode="auto">
          <a:xfrm>
            <a:off x="1752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2" name="Oval 2059">
            <a:extLst>
              <a:ext uri="{FF2B5EF4-FFF2-40B4-BE49-F238E27FC236}">
                <a16:creationId xmlns:a16="http://schemas.microsoft.com/office/drawing/2014/main" id="{C86441AE-1E52-8A8D-5A8C-CE79446E95CA}"/>
              </a:ext>
            </a:extLst>
          </p:cNvPr>
          <p:cNvSpPr>
            <a:spLocks noChangeArrowheads="1"/>
          </p:cNvSpPr>
          <p:nvPr/>
        </p:nvSpPr>
        <p:spPr bwMode="auto">
          <a:xfrm>
            <a:off x="2133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3" name="Rectangle 2060">
            <a:extLst>
              <a:ext uri="{FF2B5EF4-FFF2-40B4-BE49-F238E27FC236}">
                <a16:creationId xmlns:a16="http://schemas.microsoft.com/office/drawing/2014/main" id="{80DA3AEE-24A4-37FC-E453-BC6B4B7FD24C}"/>
              </a:ext>
            </a:extLst>
          </p:cNvPr>
          <p:cNvSpPr>
            <a:spLocks noChangeArrowheads="1"/>
          </p:cNvSpPr>
          <p:nvPr/>
        </p:nvSpPr>
        <p:spPr bwMode="auto">
          <a:xfrm>
            <a:off x="2133600" y="6019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4" name="Oval 2061">
            <a:extLst>
              <a:ext uri="{FF2B5EF4-FFF2-40B4-BE49-F238E27FC236}">
                <a16:creationId xmlns:a16="http://schemas.microsoft.com/office/drawing/2014/main" id="{59463877-433E-592E-371C-943C345D90C2}"/>
              </a:ext>
            </a:extLst>
          </p:cNvPr>
          <p:cNvSpPr>
            <a:spLocks noChangeArrowheads="1"/>
          </p:cNvSpPr>
          <p:nvPr/>
        </p:nvSpPr>
        <p:spPr bwMode="auto">
          <a:xfrm>
            <a:off x="2133600" y="6324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5" name="Oval 2062">
            <a:extLst>
              <a:ext uri="{FF2B5EF4-FFF2-40B4-BE49-F238E27FC236}">
                <a16:creationId xmlns:a16="http://schemas.microsoft.com/office/drawing/2014/main" id="{FEC24DD4-24C2-846D-B351-6D4999A53FDB}"/>
              </a:ext>
            </a:extLst>
          </p:cNvPr>
          <p:cNvSpPr>
            <a:spLocks noChangeArrowheads="1"/>
          </p:cNvSpPr>
          <p:nvPr/>
        </p:nvSpPr>
        <p:spPr bwMode="auto">
          <a:xfrm>
            <a:off x="2819400" y="5715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6" name="Rectangle 2063">
            <a:extLst>
              <a:ext uri="{FF2B5EF4-FFF2-40B4-BE49-F238E27FC236}">
                <a16:creationId xmlns:a16="http://schemas.microsoft.com/office/drawing/2014/main" id="{915FE257-B380-B7C8-CB9E-E090EE69145D}"/>
              </a:ext>
            </a:extLst>
          </p:cNvPr>
          <p:cNvSpPr>
            <a:spLocks noChangeArrowheads="1"/>
          </p:cNvSpPr>
          <p:nvPr/>
        </p:nvSpPr>
        <p:spPr bwMode="auto">
          <a:xfrm>
            <a:off x="2819400" y="57912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7" name="Oval 2064">
            <a:extLst>
              <a:ext uri="{FF2B5EF4-FFF2-40B4-BE49-F238E27FC236}">
                <a16:creationId xmlns:a16="http://schemas.microsoft.com/office/drawing/2014/main" id="{DB53B0A3-8962-4CB7-F3BB-68D39166D804}"/>
              </a:ext>
            </a:extLst>
          </p:cNvPr>
          <p:cNvSpPr>
            <a:spLocks noChangeArrowheads="1"/>
          </p:cNvSpPr>
          <p:nvPr/>
        </p:nvSpPr>
        <p:spPr bwMode="auto">
          <a:xfrm>
            <a:off x="2819400" y="6096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8" name="Text Box 2065">
            <a:extLst>
              <a:ext uri="{FF2B5EF4-FFF2-40B4-BE49-F238E27FC236}">
                <a16:creationId xmlns:a16="http://schemas.microsoft.com/office/drawing/2014/main" id="{21ED22D6-B4C5-A817-CD28-A0C12698B914}"/>
              </a:ext>
            </a:extLst>
          </p:cNvPr>
          <p:cNvSpPr txBox="1">
            <a:spLocks noChangeArrowheads="1"/>
          </p:cNvSpPr>
          <p:nvPr/>
        </p:nvSpPr>
        <p:spPr bwMode="auto">
          <a:xfrm>
            <a:off x="1828801" y="4876801"/>
            <a:ext cx="174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Data Cleaning</a:t>
            </a:r>
            <a:endParaRPr lang="en-US" altLang="en-US" sz="1800">
              <a:latin typeface="Times New Roman" panose="02020603050405020304" pitchFamily="18" charset="0"/>
            </a:endParaRPr>
          </a:p>
        </p:txBody>
      </p:sp>
      <p:sp>
        <p:nvSpPr>
          <p:cNvPr id="10259" name="Text Box 2066">
            <a:extLst>
              <a:ext uri="{FF2B5EF4-FFF2-40B4-BE49-F238E27FC236}">
                <a16:creationId xmlns:a16="http://schemas.microsoft.com/office/drawing/2014/main" id="{38E37530-4FFC-ECD3-CB1E-FAF03BD3AB78}"/>
              </a:ext>
            </a:extLst>
          </p:cNvPr>
          <p:cNvSpPr txBox="1">
            <a:spLocks noChangeArrowheads="1"/>
          </p:cNvSpPr>
          <p:nvPr/>
        </p:nvSpPr>
        <p:spPr bwMode="auto">
          <a:xfrm>
            <a:off x="3124200" y="5410201"/>
            <a:ext cx="1995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Data Integration</a:t>
            </a:r>
            <a:endParaRPr lang="en-US" altLang="en-US" sz="1800">
              <a:latin typeface="Times New Roman" panose="02020603050405020304" pitchFamily="18" charset="0"/>
            </a:endParaRPr>
          </a:p>
        </p:txBody>
      </p:sp>
      <p:sp>
        <p:nvSpPr>
          <p:cNvPr id="10260" name="Text Box 2067">
            <a:extLst>
              <a:ext uri="{FF2B5EF4-FFF2-40B4-BE49-F238E27FC236}">
                <a16:creationId xmlns:a16="http://schemas.microsoft.com/office/drawing/2014/main" id="{77D7CE15-785F-DB91-D81C-ECDEAE30BC0A}"/>
              </a:ext>
            </a:extLst>
          </p:cNvPr>
          <p:cNvSpPr txBox="1">
            <a:spLocks noChangeArrowheads="1"/>
          </p:cNvSpPr>
          <p:nvPr/>
        </p:nvSpPr>
        <p:spPr bwMode="auto">
          <a:xfrm>
            <a:off x="2895600" y="6248401"/>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solidFill>
                  <a:srgbClr val="000099"/>
                </a:solidFill>
                <a:latin typeface="Times New Roman" panose="02020603050405020304" pitchFamily="18" charset="0"/>
              </a:rPr>
              <a:t>Databases</a:t>
            </a:r>
          </a:p>
        </p:txBody>
      </p:sp>
      <p:sp>
        <p:nvSpPr>
          <p:cNvPr id="10261" name="Text Box 2068">
            <a:extLst>
              <a:ext uri="{FF2B5EF4-FFF2-40B4-BE49-F238E27FC236}">
                <a16:creationId xmlns:a16="http://schemas.microsoft.com/office/drawing/2014/main" id="{B1DD779B-587D-3698-8BDD-63246AE3A50F}"/>
              </a:ext>
            </a:extLst>
          </p:cNvPr>
          <p:cNvSpPr txBox="1">
            <a:spLocks noChangeArrowheads="1"/>
          </p:cNvSpPr>
          <p:nvPr/>
        </p:nvSpPr>
        <p:spPr bwMode="auto">
          <a:xfrm>
            <a:off x="2590801" y="4114801"/>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solidFill>
                  <a:srgbClr val="000099"/>
                </a:solidFill>
                <a:latin typeface="Times New Roman" panose="02020603050405020304" pitchFamily="18" charset="0"/>
              </a:rPr>
              <a:t>Data Warehouse</a:t>
            </a:r>
          </a:p>
        </p:txBody>
      </p:sp>
      <p:sp>
        <p:nvSpPr>
          <p:cNvPr id="10262" name="Rectangle 2069">
            <a:extLst>
              <a:ext uri="{FF2B5EF4-FFF2-40B4-BE49-F238E27FC236}">
                <a16:creationId xmlns:a16="http://schemas.microsoft.com/office/drawing/2014/main" id="{385EE681-3017-2ABF-8D0E-02961D5FE211}"/>
              </a:ext>
            </a:extLst>
          </p:cNvPr>
          <p:cNvSpPr>
            <a:spLocks noChangeArrowheads="1"/>
          </p:cNvSpPr>
          <p:nvPr/>
        </p:nvSpPr>
        <p:spPr bwMode="auto">
          <a:xfrm>
            <a:off x="3886200" y="4572000"/>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3" name="Rectangle 2070">
            <a:extLst>
              <a:ext uri="{FF2B5EF4-FFF2-40B4-BE49-F238E27FC236}">
                <a16:creationId xmlns:a16="http://schemas.microsoft.com/office/drawing/2014/main" id="{768F3497-DEC9-C00F-4A34-A6B04037BFAB}"/>
              </a:ext>
            </a:extLst>
          </p:cNvPr>
          <p:cNvSpPr>
            <a:spLocks noChangeArrowheads="1"/>
          </p:cNvSpPr>
          <p:nvPr/>
        </p:nvSpPr>
        <p:spPr bwMode="auto">
          <a:xfrm>
            <a:off x="5943600" y="3429000"/>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4" name="Rectangle 2071">
            <a:extLst>
              <a:ext uri="{FF2B5EF4-FFF2-40B4-BE49-F238E27FC236}">
                <a16:creationId xmlns:a16="http://schemas.microsoft.com/office/drawing/2014/main" id="{C8606816-9682-B457-3F2A-F20EFF6AB543}"/>
              </a:ext>
            </a:extLst>
          </p:cNvPr>
          <p:cNvSpPr>
            <a:spLocks noChangeArrowheads="1"/>
          </p:cNvSpPr>
          <p:nvPr/>
        </p:nvSpPr>
        <p:spPr bwMode="auto">
          <a:xfrm>
            <a:off x="8001000" y="1981200"/>
            <a:ext cx="76200" cy="609600"/>
          </a:xfrm>
          <a:prstGeom prst="rect">
            <a:avLst/>
          </a:prstGeom>
          <a:solidFill>
            <a:schemeClr val="hlink"/>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5" name="Rectangle 2072">
            <a:extLst>
              <a:ext uri="{FF2B5EF4-FFF2-40B4-BE49-F238E27FC236}">
                <a16:creationId xmlns:a16="http://schemas.microsoft.com/office/drawing/2014/main" id="{E53DCD94-90C2-7736-EF90-417E422BD465}"/>
              </a:ext>
            </a:extLst>
          </p:cNvPr>
          <p:cNvSpPr>
            <a:spLocks noChangeArrowheads="1"/>
          </p:cNvSpPr>
          <p:nvPr/>
        </p:nvSpPr>
        <p:spPr bwMode="auto">
          <a:xfrm>
            <a:off x="8077200" y="2209800"/>
            <a:ext cx="76200" cy="381000"/>
          </a:xfrm>
          <a:prstGeom prst="rect">
            <a:avLst/>
          </a:prstGeom>
          <a:solidFill>
            <a:schemeClr val="accent2"/>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6" name="Rectangle 2073">
            <a:extLst>
              <a:ext uri="{FF2B5EF4-FFF2-40B4-BE49-F238E27FC236}">
                <a16:creationId xmlns:a16="http://schemas.microsoft.com/office/drawing/2014/main" id="{60B82D1A-8A2E-B1E6-B019-708B683245B4}"/>
              </a:ext>
            </a:extLst>
          </p:cNvPr>
          <p:cNvSpPr>
            <a:spLocks noChangeArrowheads="1"/>
          </p:cNvSpPr>
          <p:nvPr/>
        </p:nvSpPr>
        <p:spPr bwMode="auto">
          <a:xfrm>
            <a:off x="7924800" y="2133600"/>
            <a:ext cx="76200" cy="457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7" name="Rectangle 2074">
            <a:extLst>
              <a:ext uri="{FF2B5EF4-FFF2-40B4-BE49-F238E27FC236}">
                <a16:creationId xmlns:a16="http://schemas.microsoft.com/office/drawing/2014/main" id="{1AB25F09-66D9-B49C-EFF5-A4CF4064FB07}"/>
              </a:ext>
            </a:extLst>
          </p:cNvPr>
          <p:cNvSpPr>
            <a:spLocks noChangeArrowheads="1"/>
          </p:cNvSpPr>
          <p:nvPr/>
        </p:nvSpPr>
        <p:spPr bwMode="auto">
          <a:xfrm>
            <a:off x="8153400" y="2362200"/>
            <a:ext cx="76200" cy="228600"/>
          </a:xfrm>
          <a:prstGeom prst="rect">
            <a:avLst/>
          </a:prstGeom>
          <a:solidFill>
            <a:schemeClr val="tx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8" name="Rectangle 2075">
            <a:extLst>
              <a:ext uri="{FF2B5EF4-FFF2-40B4-BE49-F238E27FC236}">
                <a16:creationId xmlns:a16="http://schemas.microsoft.com/office/drawing/2014/main" id="{8D325C4E-57BF-7D41-D5DA-29C0BD15B1BB}"/>
              </a:ext>
            </a:extLst>
          </p:cNvPr>
          <p:cNvSpPr>
            <a:spLocks noChangeArrowheads="1"/>
          </p:cNvSpPr>
          <p:nvPr/>
        </p:nvSpPr>
        <p:spPr bwMode="auto">
          <a:xfrm>
            <a:off x="7696200" y="2590800"/>
            <a:ext cx="685800" cy="76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9" name="Rectangle 2076">
            <a:extLst>
              <a:ext uri="{FF2B5EF4-FFF2-40B4-BE49-F238E27FC236}">
                <a16:creationId xmlns:a16="http://schemas.microsoft.com/office/drawing/2014/main" id="{0F7ED82C-31A6-63EF-FAA4-188D5D214747}"/>
              </a:ext>
            </a:extLst>
          </p:cNvPr>
          <p:cNvSpPr>
            <a:spLocks noChangeArrowheads="1"/>
          </p:cNvSpPr>
          <p:nvPr/>
        </p:nvSpPr>
        <p:spPr bwMode="auto">
          <a:xfrm>
            <a:off x="7772400" y="2362200"/>
            <a:ext cx="152400" cy="228600"/>
          </a:xfrm>
          <a:prstGeom prst="rect">
            <a:avLst/>
          </a:prstGeom>
          <a:solidFill>
            <a:srgbClr val="FF99FF"/>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70" name="WordArt 2077">
            <a:extLst>
              <a:ext uri="{FF2B5EF4-FFF2-40B4-BE49-F238E27FC236}">
                <a16:creationId xmlns:a16="http://schemas.microsoft.com/office/drawing/2014/main" id="{D7BC4103-A4E3-B6CC-5380-421E950D2978}"/>
              </a:ext>
            </a:extLst>
          </p:cNvPr>
          <p:cNvSpPr>
            <a:spLocks noChangeArrowheads="1" noChangeShapeType="1" noTextEdit="1"/>
          </p:cNvSpPr>
          <p:nvPr/>
        </p:nvSpPr>
        <p:spPr bwMode="auto">
          <a:xfrm>
            <a:off x="8610601" y="990601"/>
            <a:ext cx="1743075" cy="612775"/>
          </a:xfrm>
          <a:prstGeom prst="rect">
            <a:avLst/>
          </a:prstGeom>
        </p:spPr>
        <p:txBody>
          <a:bodyPr wrap="none" fromWordArt="1">
            <a:prstTxWarp prst="textCascadeUp">
              <a:avLst>
                <a:gd name="adj" fmla="val 44444"/>
              </a:avLst>
            </a:prstTxWarp>
            <a:scene3d>
              <a:camera prst="legacyPerspectiveFront">
                <a:rot lat="20519990" lon="1080000" rev="0"/>
              </a:camera>
              <a:lightRig rig="legacyHarsh2" dir="b"/>
            </a:scene3d>
            <a:sp3d extrusionH="430200" prstMaterial="legacyMatte">
              <a:extrusionClr>
                <a:srgbClr val="FF6600"/>
              </a:extrusionClr>
              <a:contourClr>
                <a:srgbClr val="FFE701"/>
              </a:contourClr>
            </a:sp3d>
          </a:bodyPr>
          <a:lstStyle/>
          <a:p>
            <a:pPr algn="ctr"/>
            <a:r>
              <a:rPr lang="en-IN" kern="10">
                <a:ln w="9525">
                  <a:round/>
                  <a:headEnd/>
                  <a:tailEnd/>
                </a:ln>
                <a:gradFill rotWithShape="1">
                  <a:gsLst>
                    <a:gs pos="0">
                      <a:srgbClr val="FFE701"/>
                    </a:gs>
                    <a:gs pos="100000">
                      <a:srgbClr val="FE3E02"/>
                    </a:gs>
                  </a:gsLst>
                  <a:lin ang="5400000" scaled="1"/>
                </a:gradFill>
                <a:latin typeface="Impact" panose="020B0806030902050204" pitchFamily="34" charset="0"/>
              </a:rPr>
              <a:t>Knowledge</a:t>
            </a:r>
          </a:p>
        </p:txBody>
      </p:sp>
      <p:sp>
        <p:nvSpPr>
          <p:cNvPr id="10271" name="Text Box 2078">
            <a:extLst>
              <a:ext uri="{FF2B5EF4-FFF2-40B4-BE49-F238E27FC236}">
                <a16:creationId xmlns:a16="http://schemas.microsoft.com/office/drawing/2014/main" id="{F8EF66A0-8694-F675-1A4B-21AC62EBA094}"/>
              </a:ext>
            </a:extLst>
          </p:cNvPr>
          <p:cNvSpPr txBox="1">
            <a:spLocks noChangeArrowheads="1"/>
          </p:cNvSpPr>
          <p:nvPr/>
        </p:nvSpPr>
        <p:spPr bwMode="auto">
          <a:xfrm>
            <a:off x="4038601" y="3276601"/>
            <a:ext cx="227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solidFill>
                  <a:srgbClr val="000099"/>
                </a:solidFill>
                <a:latin typeface="Times New Roman" panose="02020603050405020304" pitchFamily="18" charset="0"/>
              </a:rPr>
              <a:t>Task-relevant Data</a:t>
            </a:r>
          </a:p>
        </p:txBody>
      </p:sp>
      <p:sp>
        <p:nvSpPr>
          <p:cNvPr id="10272" name="Text Box 2079">
            <a:extLst>
              <a:ext uri="{FF2B5EF4-FFF2-40B4-BE49-F238E27FC236}">
                <a16:creationId xmlns:a16="http://schemas.microsoft.com/office/drawing/2014/main" id="{BBF9561B-550D-E6A9-2F4B-F2C45FBB5A39}"/>
              </a:ext>
            </a:extLst>
          </p:cNvPr>
          <p:cNvSpPr txBox="1">
            <a:spLocks noChangeArrowheads="1"/>
          </p:cNvSpPr>
          <p:nvPr/>
        </p:nvSpPr>
        <p:spPr bwMode="auto">
          <a:xfrm>
            <a:off x="5165725" y="4052889"/>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Selection</a:t>
            </a:r>
          </a:p>
        </p:txBody>
      </p:sp>
      <p:sp>
        <p:nvSpPr>
          <p:cNvPr id="10273" name="Text Box 2080">
            <a:extLst>
              <a:ext uri="{FF2B5EF4-FFF2-40B4-BE49-F238E27FC236}">
                <a16:creationId xmlns:a16="http://schemas.microsoft.com/office/drawing/2014/main" id="{8B4DCBF5-D2A6-2169-7DEE-13EB52D627F8}"/>
              </a:ext>
            </a:extLst>
          </p:cNvPr>
          <p:cNvSpPr txBox="1">
            <a:spLocks noChangeArrowheads="1"/>
          </p:cNvSpPr>
          <p:nvPr/>
        </p:nvSpPr>
        <p:spPr bwMode="auto">
          <a:xfrm>
            <a:off x="5791201" y="2590801"/>
            <a:ext cx="155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solidFill>
                  <a:schemeClr val="hlink"/>
                </a:solidFill>
                <a:latin typeface="Times New Roman" panose="02020603050405020304" pitchFamily="18" charset="0"/>
              </a:rPr>
              <a:t>Data Mining</a:t>
            </a:r>
          </a:p>
        </p:txBody>
      </p:sp>
      <p:sp>
        <p:nvSpPr>
          <p:cNvPr id="10274" name="Text Box 2081">
            <a:extLst>
              <a:ext uri="{FF2B5EF4-FFF2-40B4-BE49-F238E27FC236}">
                <a16:creationId xmlns:a16="http://schemas.microsoft.com/office/drawing/2014/main" id="{2F108BF8-BD5C-8B0F-B918-DE5835EAECBC}"/>
              </a:ext>
            </a:extLst>
          </p:cNvPr>
          <p:cNvSpPr txBox="1">
            <a:spLocks noChangeArrowheads="1"/>
          </p:cNvSpPr>
          <p:nvPr/>
        </p:nvSpPr>
        <p:spPr bwMode="auto">
          <a:xfrm>
            <a:off x="6781800" y="1676401"/>
            <a:ext cx="2249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Pattern Evaluation</a:t>
            </a:r>
          </a:p>
        </p:txBody>
      </p:sp>
      <p:sp>
        <p:nvSpPr>
          <p:cNvPr id="10275" name="Line 2082">
            <a:extLst>
              <a:ext uri="{FF2B5EF4-FFF2-40B4-BE49-F238E27FC236}">
                <a16:creationId xmlns:a16="http://schemas.microsoft.com/office/drawing/2014/main" id="{1C417BD9-F0FB-1293-B236-74CD5737E9FD}"/>
              </a:ext>
            </a:extLst>
          </p:cNvPr>
          <p:cNvSpPr>
            <a:spLocks noChangeShapeType="1"/>
          </p:cNvSpPr>
          <p:nvPr/>
        </p:nvSpPr>
        <p:spPr bwMode="auto">
          <a:xfrm>
            <a:off x="7162800" y="3124200"/>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76" name="Line 2083">
            <a:extLst>
              <a:ext uri="{FF2B5EF4-FFF2-40B4-BE49-F238E27FC236}">
                <a16:creationId xmlns:a16="http://schemas.microsoft.com/office/drawing/2014/main" id="{C17BD129-5070-E5D9-A550-8176EEB29E67}"/>
              </a:ext>
            </a:extLst>
          </p:cNvPr>
          <p:cNvSpPr>
            <a:spLocks noChangeShapeType="1"/>
          </p:cNvSpPr>
          <p:nvPr/>
        </p:nvSpPr>
        <p:spPr bwMode="auto">
          <a:xfrm>
            <a:off x="8839200" y="2057400"/>
            <a:ext cx="0" cy="3200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77" name="Line 2084">
            <a:extLst>
              <a:ext uri="{FF2B5EF4-FFF2-40B4-BE49-F238E27FC236}">
                <a16:creationId xmlns:a16="http://schemas.microsoft.com/office/drawing/2014/main" id="{B7B1EC2F-4E1D-9E52-32DF-01B7424A7340}"/>
              </a:ext>
            </a:extLst>
          </p:cNvPr>
          <p:cNvSpPr>
            <a:spLocks noChangeShapeType="1"/>
          </p:cNvSpPr>
          <p:nvPr/>
        </p:nvSpPr>
        <p:spPr bwMode="auto">
          <a:xfrm flipH="1">
            <a:off x="5486400" y="5257800"/>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78" name="Line 2085">
            <a:extLst>
              <a:ext uri="{FF2B5EF4-FFF2-40B4-BE49-F238E27FC236}">
                <a16:creationId xmlns:a16="http://schemas.microsoft.com/office/drawing/2014/main" id="{1A8CA5EC-1D04-9145-1DFA-556925A8D6C6}"/>
              </a:ext>
            </a:extLst>
          </p:cNvPr>
          <p:cNvSpPr>
            <a:spLocks noChangeShapeType="1"/>
          </p:cNvSpPr>
          <p:nvPr/>
        </p:nvSpPr>
        <p:spPr bwMode="auto">
          <a:xfrm flipV="1">
            <a:off x="5486400" y="4343400"/>
            <a:ext cx="0" cy="914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79" name="Line 2086">
            <a:extLst>
              <a:ext uri="{FF2B5EF4-FFF2-40B4-BE49-F238E27FC236}">
                <a16:creationId xmlns:a16="http://schemas.microsoft.com/office/drawing/2014/main" id="{47731290-C6DB-4E2C-A6DD-EEC37EA84B50}"/>
              </a:ext>
            </a:extLst>
          </p:cNvPr>
          <p:cNvSpPr>
            <a:spLocks noChangeShapeType="1"/>
          </p:cNvSpPr>
          <p:nvPr/>
        </p:nvSpPr>
        <p:spPr bwMode="auto">
          <a:xfrm>
            <a:off x="8839200" y="5257800"/>
            <a:ext cx="0" cy="8382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80" name="Line 2087">
            <a:extLst>
              <a:ext uri="{FF2B5EF4-FFF2-40B4-BE49-F238E27FC236}">
                <a16:creationId xmlns:a16="http://schemas.microsoft.com/office/drawing/2014/main" id="{CB68BE3C-EECF-BA9A-0B86-83EC36036433}"/>
              </a:ext>
            </a:extLst>
          </p:cNvPr>
          <p:cNvSpPr>
            <a:spLocks noChangeShapeType="1"/>
          </p:cNvSpPr>
          <p:nvPr/>
        </p:nvSpPr>
        <p:spPr bwMode="auto">
          <a:xfrm flipH="1">
            <a:off x="3810000" y="6096000"/>
            <a:ext cx="5029200"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81" name="Line 2088">
            <a:extLst>
              <a:ext uri="{FF2B5EF4-FFF2-40B4-BE49-F238E27FC236}">
                <a16:creationId xmlns:a16="http://schemas.microsoft.com/office/drawing/2014/main" id="{066DCF9B-FE27-3C74-7A59-B1EAB00480EE}"/>
              </a:ext>
            </a:extLst>
          </p:cNvPr>
          <p:cNvSpPr>
            <a:spLocks noChangeShapeType="1"/>
          </p:cNvSpPr>
          <p:nvPr/>
        </p:nvSpPr>
        <p:spPr bwMode="auto">
          <a:xfrm flipH="1" flipV="1">
            <a:off x="3429000" y="5410200"/>
            <a:ext cx="381000" cy="6858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282" name="Line 2089">
            <a:extLst>
              <a:ext uri="{FF2B5EF4-FFF2-40B4-BE49-F238E27FC236}">
                <a16:creationId xmlns:a16="http://schemas.microsoft.com/office/drawing/2014/main" id="{4BC3D13F-C479-198A-5DC7-FB539071ACC1}"/>
              </a:ext>
            </a:extLst>
          </p:cNvPr>
          <p:cNvSpPr>
            <a:spLocks noChangeShapeType="1"/>
          </p:cNvSpPr>
          <p:nvPr/>
        </p:nvSpPr>
        <p:spPr bwMode="auto">
          <a:xfrm>
            <a:off x="3581400" y="5410200"/>
            <a:ext cx="16002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0283" name="Line 2090">
            <a:extLst>
              <a:ext uri="{FF2B5EF4-FFF2-40B4-BE49-F238E27FC236}">
                <a16:creationId xmlns:a16="http://schemas.microsoft.com/office/drawing/2014/main" id="{29EFBBE1-A4CB-2E69-7EEE-BBFA9052586C}"/>
              </a:ext>
            </a:extLst>
          </p:cNvPr>
          <p:cNvSpPr>
            <a:spLocks noChangeShapeType="1"/>
          </p:cNvSpPr>
          <p:nvPr/>
        </p:nvSpPr>
        <p:spPr bwMode="auto">
          <a:xfrm flipV="1">
            <a:off x="5181600" y="4191000"/>
            <a:ext cx="0" cy="1219200"/>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A60E-BCA5-BDA6-7EFA-1DC181D4E18F}"/>
              </a:ext>
            </a:extLst>
          </p:cNvPr>
          <p:cNvSpPr>
            <a:spLocks noGrp="1"/>
          </p:cNvSpPr>
          <p:nvPr>
            <p:ph type="title"/>
          </p:nvPr>
        </p:nvSpPr>
        <p:spPr/>
        <p:txBody>
          <a:bodyPr/>
          <a:lstStyle/>
          <a:p>
            <a:r>
              <a:rPr lang="en-IN" b="1" i="0" dirty="0">
                <a:solidFill>
                  <a:srgbClr val="273239"/>
                </a:solidFill>
                <a:effectLst/>
                <a:latin typeface="Nunito" pitchFamily="2" charset="0"/>
              </a:rPr>
              <a:t>Advantages:</a:t>
            </a:r>
            <a:endParaRPr lang="en-IN" dirty="0"/>
          </a:p>
        </p:txBody>
      </p:sp>
      <p:sp>
        <p:nvSpPr>
          <p:cNvPr id="4" name="TextBox 3">
            <a:extLst>
              <a:ext uri="{FF2B5EF4-FFF2-40B4-BE49-F238E27FC236}">
                <a16:creationId xmlns:a16="http://schemas.microsoft.com/office/drawing/2014/main" id="{6FBA340B-FCC9-A964-18FA-42558C1DACE9}"/>
              </a:ext>
            </a:extLst>
          </p:cNvPr>
          <p:cNvSpPr txBox="1"/>
          <p:nvPr/>
        </p:nvSpPr>
        <p:spPr>
          <a:xfrm>
            <a:off x="737418" y="1997839"/>
            <a:ext cx="10903975" cy="2550698"/>
          </a:xfrm>
          <a:prstGeom prst="rect">
            <a:avLst/>
          </a:prstGeom>
          <a:noFill/>
        </p:spPr>
        <p:txBody>
          <a:bodyPr wrap="square">
            <a:spAutoFit/>
          </a:bodyPr>
          <a:lstStyle/>
          <a:p>
            <a:pPr algn="l" fontAlgn="base">
              <a:lnSpc>
                <a:spcPct val="150000"/>
              </a:lnSpc>
            </a:pPr>
            <a:r>
              <a:rPr lang="en-US" b="1" i="0" dirty="0">
                <a:solidFill>
                  <a:srgbClr val="273239"/>
                </a:solidFill>
                <a:effectLst/>
                <a:latin typeface="Nunito" pitchFamily="2" charset="0"/>
              </a:rPr>
              <a:t>Simple to understand: </a:t>
            </a:r>
            <a:r>
              <a:rPr lang="en-US" b="0" i="0" dirty="0">
                <a:solidFill>
                  <a:srgbClr val="273239"/>
                </a:solidFill>
                <a:effectLst/>
                <a:latin typeface="Nunito" pitchFamily="2" charset="0"/>
              </a:rPr>
              <a:t>The fact constellation schema is easy to understand and maintain, as it consists of a multiple fact table and multiple dimension tables.</a:t>
            </a:r>
          </a:p>
          <a:p>
            <a:pPr algn="l" fontAlgn="base">
              <a:lnSpc>
                <a:spcPct val="150000"/>
              </a:lnSpc>
            </a:pPr>
            <a:r>
              <a:rPr lang="en-US" b="1" i="0" dirty="0">
                <a:solidFill>
                  <a:srgbClr val="273239"/>
                </a:solidFill>
                <a:effectLst/>
                <a:latin typeface="Nunito" pitchFamily="2" charset="0"/>
              </a:rPr>
              <a:t>Improved query performance: </a:t>
            </a:r>
            <a:r>
              <a:rPr lang="en-US" b="0" i="0" dirty="0">
                <a:solidFill>
                  <a:srgbClr val="273239"/>
                </a:solidFill>
                <a:effectLst/>
                <a:latin typeface="Nunito" pitchFamily="2" charset="0"/>
              </a:rPr>
              <a:t>The fact constellation schema can improve query performance by reducing the number of joins required to retrieve data from the fact table.</a:t>
            </a:r>
          </a:p>
          <a:p>
            <a:pPr algn="l" fontAlgn="base">
              <a:lnSpc>
                <a:spcPct val="150000"/>
              </a:lnSpc>
            </a:pPr>
            <a:r>
              <a:rPr lang="en-US" b="1" i="0" dirty="0">
                <a:solidFill>
                  <a:srgbClr val="273239"/>
                </a:solidFill>
                <a:effectLst/>
                <a:latin typeface="Nunito" pitchFamily="2" charset="0"/>
              </a:rPr>
              <a:t>Flexibility: </a:t>
            </a:r>
            <a:r>
              <a:rPr lang="en-US" b="0" i="0" dirty="0">
                <a:solidFill>
                  <a:srgbClr val="273239"/>
                </a:solidFill>
                <a:effectLst/>
                <a:latin typeface="Nunito" pitchFamily="2" charset="0"/>
              </a:rPr>
              <a:t>The fact constellation schema is flexible, allowing for the addition of new dimensions without affecting the existing schema.</a:t>
            </a:r>
          </a:p>
        </p:txBody>
      </p:sp>
    </p:spTree>
    <p:extLst>
      <p:ext uri="{BB962C8B-B14F-4D97-AF65-F5344CB8AC3E}">
        <p14:creationId xmlns:p14="http://schemas.microsoft.com/office/powerpoint/2010/main" val="131879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E177-7C07-0442-3483-32648D53FC42}"/>
              </a:ext>
            </a:extLst>
          </p:cNvPr>
          <p:cNvSpPr>
            <a:spLocks noGrp="1"/>
          </p:cNvSpPr>
          <p:nvPr>
            <p:ph type="title"/>
          </p:nvPr>
        </p:nvSpPr>
        <p:spPr/>
        <p:txBody>
          <a:bodyPr/>
          <a:lstStyle/>
          <a:p>
            <a:r>
              <a:rPr lang="en-IN" b="1" i="0" dirty="0">
                <a:solidFill>
                  <a:srgbClr val="273239"/>
                </a:solidFill>
                <a:effectLst/>
                <a:latin typeface="Nunito" pitchFamily="2" charset="0"/>
              </a:rPr>
              <a:t>Disadvantages:</a:t>
            </a:r>
            <a:endParaRPr lang="en-IN" dirty="0"/>
          </a:p>
        </p:txBody>
      </p:sp>
      <p:sp>
        <p:nvSpPr>
          <p:cNvPr id="4" name="TextBox 3">
            <a:extLst>
              <a:ext uri="{FF2B5EF4-FFF2-40B4-BE49-F238E27FC236}">
                <a16:creationId xmlns:a16="http://schemas.microsoft.com/office/drawing/2014/main" id="{0FA004C7-A76D-B973-B7AB-113536A2760D}"/>
              </a:ext>
            </a:extLst>
          </p:cNvPr>
          <p:cNvSpPr txBox="1"/>
          <p:nvPr/>
        </p:nvSpPr>
        <p:spPr>
          <a:xfrm>
            <a:off x="530942" y="2040475"/>
            <a:ext cx="11493910" cy="2550698"/>
          </a:xfrm>
          <a:prstGeom prst="rect">
            <a:avLst/>
          </a:prstGeom>
          <a:noFill/>
        </p:spPr>
        <p:txBody>
          <a:bodyPr wrap="square">
            <a:spAutoFit/>
          </a:bodyPr>
          <a:lstStyle/>
          <a:p>
            <a:pPr algn="l" fontAlgn="base">
              <a:lnSpc>
                <a:spcPct val="150000"/>
              </a:lnSpc>
            </a:pPr>
            <a:r>
              <a:rPr lang="en-US" b="1" i="0" dirty="0">
                <a:solidFill>
                  <a:srgbClr val="273239"/>
                </a:solidFill>
                <a:effectLst/>
                <a:latin typeface="Nunito" pitchFamily="2" charset="0"/>
              </a:rPr>
              <a:t>Increased data redundancy:</a:t>
            </a:r>
            <a:r>
              <a:rPr lang="en-US" b="0" i="0" dirty="0">
                <a:solidFill>
                  <a:srgbClr val="273239"/>
                </a:solidFill>
                <a:effectLst/>
                <a:latin typeface="Nunito" pitchFamily="2" charset="0"/>
              </a:rPr>
              <a:t> The fact constellation schema can result in increased data redundancy due to repeated dimension data across multiple fact tables.</a:t>
            </a:r>
          </a:p>
          <a:p>
            <a:pPr algn="l" fontAlgn="base">
              <a:lnSpc>
                <a:spcPct val="150000"/>
              </a:lnSpc>
            </a:pPr>
            <a:r>
              <a:rPr lang="en-US" b="1" i="0" dirty="0">
                <a:solidFill>
                  <a:srgbClr val="273239"/>
                </a:solidFill>
                <a:effectLst/>
                <a:latin typeface="Nunito" pitchFamily="2" charset="0"/>
              </a:rPr>
              <a:t>Storage space: </a:t>
            </a:r>
            <a:r>
              <a:rPr lang="en-US" b="0" i="0" dirty="0">
                <a:solidFill>
                  <a:srgbClr val="273239"/>
                </a:solidFill>
                <a:effectLst/>
                <a:latin typeface="Nunito" pitchFamily="2" charset="0"/>
              </a:rPr>
              <a:t>The fact constellation schema may require more storage space than the snowflake schema due to the denormalized dimensions.</a:t>
            </a:r>
          </a:p>
          <a:p>
            <a:pPr algn="l" fontAlgn="base">
              <a:lnSpc>
                <a:spcPct val="150000"/>
              </a:lnSpc>
            </a:pPr>
            <a:r>
              <a:rPr lang="en-US" b="1" i="0" dirty="0">
                <a:solidFill>
                  <a:srgbClr val="273239"/>
                </a:solidFill>
                <a:effectLst/>
                <a:latin typeface="Nunito" pitchFamily="2" charset="0"/>
              </a:rPr>
              <a:t>Limited scalability:</a:t>
            </a:r>
            <a:r>
              <a:rPr lang="en-US" b="0" i="0" dirty="0">
                <a:solidFill>
                  <a:srgbClr val="273239"/>
                </a:solidFill>
                <a:effectLst/>
                <a:latin typeface="Nunito" pitchFamily="2" charset="0"/>
              </a:rPr>
              <a:t> The fact constellation schema may not be as scalable as the snowflake schema for large data warehousing projects with complex hierarchies.</a:t>
            </a:r>
          </a:p>
        </p:txBody>
      </p:sp>
    </p:spTree>
    <p:extLst>
      <p:ext uri="{BB962C8B-B14F-4D97-AF65-F5344CB8AC3E}">
        <p14:creationId xmlns:p14="http://schemas.microsoft.com/office/powerpoint/2010/main" val="236711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3574-7466-9A4C-D508-7607C5ED5F8A}"/>
              </a:ext>
            </a:extLst>
          </p:cNvPr>
          <p:cNvSpPr>
            <a:spLocks noGrp="1"/>
          </p:cNvSpPr>
          <p:nvPr>
            <p:ph type="title"/>
          </p:nvPr>
        </p:nvSpPr>
        <p:spPr>
          <a:xfrm>
            <a:off x="690716" y="70159"/>
            <a:ext cx="10515600" cy="667262"/>
          </a:xfrm>
        </p:spPr>
        <p:txBody>
          <a:bodyPr>
            <a:normAutofit/>
          </a:bodyPr>
          <a:lstStyle/>
          <a:p>
            <a:r>
              <a:rPr lang="en-US" sz="2400" b="0" i="0" dirty="0">
                <a:solidFill>
                  <a:srgbClr val="273239"/>
                </a:solidFill>
                <a:effectLst/>
                <a:latin typeface="Nunito" pitchFamily="2" charset="0"/>
              </a:rPr>
              <a:t>Difference between Snowflake Schema and Fact Constellation Schema:</a:t>
            </a:r>
            <a:endParaRPr lang="en-IN" sz="2400" dirty="0"/>
          </a:p>
        </p:txBody>
      </p:sp>
      <p:graphicFrame>
        <p:nvGraphicFramePr>
          <p:cNvPr id="3" name="Table 3">
            <a:extLst>
              <a:ext uri="{FF2B5EF4-FFF2-40B4-BE49-F238E27FC236}">
                <a16:creationId xmlns:a16="http://schemas.microsoft.com/office/drawing/2014/main" id="{ED13E928-8397-486A-F746-D79387DA9672}"/>
              </a:ext>
            </a:extLst>
          </p:cNvPr>
          <p:cNvGraphicFramePr>
            <a:graphicFrameLocks noGrp="1"/>
          </p:cNvGraphicFramePr>
          <p:nvPr>
            <p:extLst>
              <p:ext uri="{D42A27DB-BD31-4B8C-83A1-F6EECF244321}">
                <p14:modId xmlns:p14="http://schemas.microsoft.com/office/powerpoint/2010/main" val="1252908254"/>
              </p:ext>
            </p:extLst>
          </p:nvPr>
        </p:nvGraphicFramePr>
        <p:xfrm>
          <a:off x="544870" y="737421"/>
          <a:ext cx="10661446" cy="5125720"/>
        </p:xfrm>
        <a:graphic>
          <a:graphicData uri="http://schemas.openxmlformats.org/drawingml/2006/table">
            <a:tbl>
              <a:tblPr firstRow="1" bandRow="1">
                <a:tableStyleId>{616DA210-FB5B-4158-B5E0-FEB733F419BA}</a:tableStyleId>
              </a:tblPr>
              <a:tblGrid>
                <a:gridCol w="644833">
                  <a:extLst>
                    <a:ext uri="{9D8B030D-6E8A-4147-A177-3AD203B41FA5}">
                      <a16:colId xmlns:a16="http://schemas.microsoft.com/office/drawing/2014/main" val="1575092288"/>
                    </a:ext>
                  </a:extLst>
                </a:gridCol>
                <a:gridCol w="4994787">
                  <a:extLst>
                    <a:ext uri="{9D8B030D-6E8A-4147-A177-3AD203B41FA5}">
                      <a16:colId xmlns:a16="http://schemas.microsoft.com/office/drawing/2014/main" val="396591488"/>
                    </a:ext>
                  </a:extLst>
                </a:gridCol>
                <a:gridCol w="5021826">
                  <a:extLst>
                    <a:ext uri="{9D8B030D-6E8A-4147-A177-3AD203B41FA5}">
                      <a16:colId xmlns:a16="http://schemas.microsoft.com/office/drawing/2014/main" val="286209605"/>
                    </a:ext>
                  </a:extLst>
                </a:gridCol>
              </a:tblGrid>
              <a:tr h="370840">
                <a:tc>
                  <a:txBody>
                    <a:bodyPr/>
                    <a:lstStyle/>
                    <a:p>
                      <a:r>
                        <a:rPr lang="en-US" dirty="0"/>
                        <a:t>S.No</a:t>
                      </a:r>
                      <a:endParaRPr lang="en-IN" dirty="0"/>
                    </a:p>
                  </a:txBody>
                  <a:tcPr/>
                </a:tc>
                <a:tc>
                  <a:txBody>
                    <a:bodyPr/>
                    <a:lstStyle/>
                    <a:p>
                      <a:r>
                        <a:rPr lang="en-IN" sz="1800" b="1" i="0" kern="1200" dirty="0">
                          <a:solidFill>
                            <a:schemeClr val="tx1"/>
                          </a:solidFill>
                          <a:effectLst/>
                          <a:latin typeface="+mn-lt"/>
                          <a:ea typeface="+mn-ea"/>
                          <a:cs typeface="+mn-cs"/>
                        </a:rPr>
                        <a:t>Snowflake Schema</a:t>
                      </a:r>
                      <a:endParaRPr lang="en-IN" dirty="0"/>
                    </a:p>
                  </a:txBody>
                  <a:tcPr/>
                </a:tc>
                <a:tc>
                  <a:txBody>
                    <a:bodyPr/>
                    <a:lstStyle/>
                    <a:p>
                      <a:r>
                        <a:rPr lang="en-IN" sz="1800" b="1" i="0" kern="1200" dirty="0">
                          <a:solidFill>
                            <a:schemeClr val="tx1"/>
                          </a:solidFill>
                          <a:effectLst/>
                          <a:latin typeface="+mn-lt"/>
                          <a:ea typeface="+mn-ea"/>
                          <a:cs typeface="+mn-cs"/>
                        </a:rPr>
                        <a:t>Fact Constellation</a:t>
                      </a:r>
                      <a:endParaRPr lang="en-IN" dirty="0"/>
                    </a:p>
                  </a:txBody>
                  <a:tcPr/>
                </a:tc>
                <a:extLst>
                  <a:ext uri="{0D108BD9-81ED-4DB2-BD59-A6C34878D82A}">
                    <a16:rowId xmlns:a16="http://schemas.microsoft.com/office/drawing/2014/main" val="1908636696"/>
                  </a:ext>
                </a:extLst>
              </a:tr>
              <a:tr h="370840">
                <a:tc>
                  <a:txBody>
                    <a:bodyPr/>
                    <a:lstStyle/>
                    <a:p>
                      <a:r>
                        <a:rPr lang="en-US" dirty="0"/>
                        <a:t>1</a:t>
                      </a:r>
                      <a:endParaRPr lang="en-IN" dirty="0"/>
                    </a:p>
                  </a:txBody>
                  <a:tcPr/>
                </a:tc>
                <a:tc>
                  <a:txBody>
                    <a:bodyPr/>
                    <a:lstStyle/>
                    <a:p>
                      <a:r>
                        <a:rPr lang="en-US" sz="1800" b="0" i="0" kern="1200" dirty="0">
                          <a:solidFill>
                            <a:schemeClr val="tx1"/>
                          </a:solidFill>
                          <a:effectLst/>
                          <a:latin typeface="+mn-lt"/>
                          <a:ea typeface="+mn-ea"/>
                          <a:cs typeface="+mn-cs"/>
                        </a:rPr>
                        <a:t>Snowflake schema contains the large central fact table, dimension tables and sub dimension tables.</a:t>
                      </a:r>
                      <a:endParaRPr lang="en-IN" dirty="0"/>
                    </a:p>
                  </a:txBody>
                  <a:tcPr/>
                </a:tc>
                <a:tc>
                  <a:txBody>
                    <a:bodyPr/>
                    <a:lstStyle/>
                    <a:p>
                      <a:r>
                        <a:rPr lang="en-US" sz="1800" b="0" i="0" kern="1200" dirty="0">
                          <a:solidFill>
                            <a:schemeClr val="tx1"/>
                          </a:solidFill>
                          <a:effectLst/>
                          <a:latin typeface="+mn-lt"/>
                          <a:ea typeface="+mn-ea"/>
                          <a:cs typeface="+mn-cs"/>
                        </a:rPr>
                        <a:t>While in fact constellation schema, dimension tables are shared by many fact tables.</a:t>
                      </a:r>
                      <a:endParaRPr lang="en-IN" dirty="0"/>
                    </a:p>
                  </a:txBody>
                  <a:tcPr/>
                </a:tc>
                <a:extLst>
                  <a:ext uri="{0D108BD9-81ED-4DB2-BD59-A6C34878D82A}">
                    <a16:rowId xmlns:a16="http://schemas.microsoft.com/office/drawing/2014/main" val="2781089263"/>
                  </a:ext>
                </a:extLst>
              </a:tr>
              <a:tr h="370840">
                <a:tc>
                  <a:txBody>
                    <a:bodyPr/>
                    <a:lstStyle/>
                    <a:p>
                      <a:r>
                        <a:rPr lang="en-US" dirty="0"/>
                        <a:t>2</a:t>
                      </a:r>
                      <a:endParaRPr lang="en-IN" dirty="0"/>
                    </a:p>
                  </a:txBody>
                  <a:tcPr/>
                </a:tc>
                <a:tc>
                  <a:txBody>
                    <a:bodyPr/>
                    <a:lstStyle/>
                    <a:p>
                      <a:r>
                        <a:rPr lang="en-US" sz="1800" b="0" i="0" kern="1200" dirty="0">
                          <a:solidFill>
                            <a:schemeClr val="tx1"/>
                          </a:solidFill>
                          <a:effectLst/>
                          <a:latin typeface="+mn-lt"/>
                          <a:ea typeface="+mn-ea"/>
                          <a:cs typeface="+mn-cs"/>
                        </a:rPr>
                        <a:t>Snowflake schema saves significant storage.</a:t>
                      </a:r>
                      <a:endParaRPr lang="en-IN" dirty="0"/>
                    </a:p>
                  </a:txBody>
                  <a:tcPr/>
                </a:tc>
                <a:tc>
                  <a:txBody>
                    <a:bodyPr/>
                    <a:lstStyle/>
                    <a:p>
                      <a:r>
                        <a:rPr lang="en-US" sz="1800" b="0" i="0" kern="1200" dirty="0">
                          <a:solidFill>
                            <a:schemeClr val="tx1"/>
                          </a:solidFill>
                          <a:effectLst/>
                          <a:latin typeface="+mn-lt"/>
                          <a:ea typeface="+mn-ea"/>
                          <a:cs typeface="+mn-cs"/>
                        </a:rPr>
                        <a:t>While fact constellation schema does not save storage.</a:t>
                      </a:r>
                      <a:endParaRPr lang="en-IN" dirty="0"/>
                    </a:p>
                  </a:txBody>
                  <a:tcPr/>
                </a:tc>
                <a:extLst>
                  <a:ext uri="{0D108BD9-81ED-4DB2-BD59-A6C34878D82A}">
                    <a16:rowId xmlns:a16="http://schemas.microsoft.com/office/drawing/2014/main" val="61115390"/>
                  </a:ext>
                </a:extLst>
              </a:tr>
              <a:tr h="370840">
                <a:tc>
                  <a:txBody>
                    <a:bodyPr/>
                    <a:lstStyle/>
                    <a:p>
                      <a:r>
                        <a:rPr lang="en-US" dirty="0"/>
                        <a:t>3</a:t>
                      </a:r>
                      <a:endParaRPr lang="en-IN" dirty="0"/>
                    </a:p>
                  </a:txBody>
                  <a:tcPr/>
                </a:tc>
                <a:tc>
                  <a:txBody>
                    <a:bodyPr/>
                    <a:lstStyle/>
                    <a:p>
                      <a:r>
                        <a:rPr lang="en-US" sz="1800" b="0" i="0" kern="1200" dirty="0">
                          <a:solidFill>
                            <a:schemeClr val="tx1"/>
                          </a:solidFill>
                          <a:effectLst/>
                          <a:latin typeface="+mn-lt"/>
                          <a:ea typeface="+mn-ea"/>
                          <a:cs typeface="+mn-cs"/>
                        </a:rPr>
                        <a:t>The snowflake schema consists of one star schema at a time.</a:t>
                      </a:r>
                      <a:endParaRPr lang="en-IN" dirty="0"/>
                    </a:p>
                  </a:txBody>
                  <a:tcPr/>
                </a:tc>
                <a:tc>
                  <a:txBody>
                    <a:bodyPr/>
                    <a:lstStyle/>
                    <a:p>
                      <a:r>
                        <a:rPr lang="en-US" sz="1800" b="0" i="0" kern="1200" dirty="0">
                          <a:solidFill>
                            <a:schemeClr val="tx1"/>
                          </a:solidFill>
                          <a:effectLst/>
                          <a:latin typeface="+mn-lt"/>
                          <a:ea typeface="+mn-ea"/>
                          <a:cs typeface="+mn-cs"/>
                        </a:rPr>
                        <a:t>Whereas the fact constellation schema consists of more than one star schema at a time</a:t>
                      </a:r>
                      <a:endParaRPr lang="en-IN" dirty="0"/>
                    </a:p>
                  </a:txBody>
                  <a:tcPr/>
                </a:tc>
                <a:extLst>
                  <a:ext uri="{0D108BD9-81ED-4DB2-BD59-A6C34878D82A}">
                    <a16:rowId xmlns:a16="http://schemas.microsoft.com/office/drawing/2014/main" val="4164628977"/>
                  </a:ext>
                </a:extLst>
              </a:tr>
              <a:tr h="370840">
                <a:tc>
                  <a:txBody>
                    <a:bodyPr/>
                    <a:lstStyle/>
                    <a:p>
                      <a:r>
                        <a:rPr lang="en-US" dirty="0"/>
                        <a:t>4</a:t>
                      </a:r>
                      <a:endParaRPr lang="en-IN" dirty="0"/>
                    </a:p>
                  </a:txBody>
                  <a:tcPr/>
                </a:tc>
                <a:tc>
                  <a:txBody>
                    <a:bodyPr/>
                    <a:lstStyle/>
                    <a:p>
                      <a:r>
                        <a:rPr lang="en-US" sz="1800" b="0" i="0" kern="1200" dirty="0">
                          <a:solidFill>
                            <a:schemeClr val="tx1"/>
                          </a:solidFill>
                          <a:effectLst/>
                          <a:latin typeface="+mn-lt"/>
                          <a:ea typeface="+mn-ea"/>
                          <a:cs typeface="+mn-cs"/>
                        </a:rPr>
                        <a:t>In snowflake schema, tables can be maintained easily.</a:t>
                      </a:r>
                      <a:endParaRPr lang="en-IN" dirty="0"/>
                    </a:p>
                  </a:txBody>
                  <a:tcPr/>
                </a:tc>
                <a:tc>
                  <a:txBody>
                    <a:bodyPr/>
                    <a:lstStyle/>
                    <a:p>
                      <a:r>
                        <a:rPr lang="en-US" sz="1800" b="0" i="0" kern="1200" dirty="0">
                          <a:solidFill>
                            <a:schemeClr val="tx1"/>
                          </a:solidFill>
                          <a:effectLst/>
                          <a:latin typeface="+mn-lt"/>
                          <a:ea typeface="+mn-ea"/>
                          <a:cs typeface="+mn-cs"/>
                        </a:rPr>
                        <a:t>In fact constellation schema, the tables are tough to maintain.</a:t>
                      </a:r>
                      <a:endParaRPr lang="en-IN" dirty="0"/>
                    </a:p>
                  </a:txBody>
                  <a:tcPr/>
                </a:tc>
                <a:extLst>
                  <a:ext uri="{0D108BD9-81ED-4DB2-BD59-A6C34878D82A}">
                    <a16:rowId xmlns:a16="http://schemas.microsoft.com/office/drawing/2014/main" val="2467625848"/>
                  </a:ext>
                </a:extLst>
              </a:tr>
              <a:tr h="370840">
                <a:tc>
                  <a:txBody>
                    <a:bodyPr/>
                    <a:lstStyle/>
                    <a:p>
                      <a:r>
                        <a:rPr lang="en-US" dirty="0"/>
                        <a:t>5</a:t>
                      </a:r>
                      <a:endParaRPr lang="en-IN" dirty="0"/>
                    </a:p>
                  </a:txBody>
                  <a:tcPr/>
                </a:tc>
                <a:tc>
                  <a:txBody>
                    <a:bodyPr/>
                    <a:lstStyle/>
                    <a:p>
                      <a:r>
                        <a:rPr lang="en-US" sz="1800" b="0" i="0" kern="1200" dirty="0">
                          <a:solidFill>
                            <a:schemeClr val="tx1"/>
                          </a:solidFill>
                          <a:effectLst/>
                          <a:latin typeface="+mn-lt"/>
                          <a:ea typeface="+mn-ea"/>
                          <a:cs typeface="+mn-cs"/>
                        </a:rPr>
                        <a:t>Snowflake schema is a normalized form of star schema.</a:t>
                      </a:r>
                      <a:endParaRPr lang="en-IN" dirty="0"/>
                    </a:p>
                  </a:txBody>
                  <a:tcPr/>
                </a:tc>
                <a:tc>
                  <a:txBody>
                    <a:bodyPr/>
                    <a:lstStyle/>
                    <a:p>
                      <a:r>
                        <a:rPr lang="en-US" sz="1800" b="0" i="0" kern="1200" dirty="0">
                          <a:solidFill>
                            <a:schemeClr val="tx1"/>
                          </a:solidFill>
                          <a:effectLst/>
                          <a:latin typeface="+mn-lt"/>
                          <a:ea typeface="+mn-ea"/>
                          <a:cs typeface="+mn-cs"/>
                        </a:rPr>
                        <a:t>While fact constellation schema is a normalized form of snowflake schema and star schema.</a:t>
                      </a:r>
                      <a:endParaRPr lang="en-IN" dirty="0"/>
                    </a:p>
                  </a:txBody>
                  <a:tcPr/>
                </a:tc>
                <a:extLst>
                  <a:ext uri="{0D108BD9-81ED-4DB2-BD59-A6C34878D82A}">
                    <a16:rowId xmlns:a16="http://schemas.microsoft.com/office/drawing/2014/main" val="3052715938"/>
                  </a:ext>
                </a:extLst>
              </a:tr>
              <a:tr h="370840">
                <a:tc>
                  <a:txBody>
                    <a:bodyPr/>
                    <a:lstStyle/>
                    <a:p>
                      <a:r>
                        <a:rPr lang="en-US" dirty="0"/>
                        <a:t>6</a:t>
                      </a:r>
                      <a:endParaRPr lang="en-IN" dirty="0"/>
                    </a:p>
                  </a:txBody>
                  <a:tcPr/>
                </a:tc>
                <a:tc>
                  <a:txBody>
                    <a:bodyPr/>
                    <a:lstStyle/>
                    <a:p>
                      <a:r>
                        <a:rPr lang="en-US" sz="1800" b="0" i="0" kern="1200" dirty="0">
                          <a:solidFill>
                            <a:schemeClr val="tx1"/>
                          </a:solidFill>
                          <a:effectLst/>
                          <a:latin typeface="+mn-lt"/>
                          <a:ea typeface="+mn-ea"/>
                          <a:cs typeface="+mn-cs"/>
                        </a:rPr>
                        <a:t>Snowflake schema is easy to operate as compared to fact constellation schema as it has less number of joins between the tables.</a:t>
                      </a:r>
                      <a:endParaRPr lang="en-IN" dirty="0"/>
                    </a:p>
                  </a:txBody>
                  <a:tcPr/>
                </a:tc>
                <a:tc>
                  <a:txBody>
                    <a:bodyPr/>
                    <a:lstStyle/>
                    <a:p>
                      <a:r>
                        <a:rPr lang="en-US" sz="1800" b="0" i="0" kern="1200" dirty="0">
                          <a:solidFill>
                            <a:schemeClr val="tx1"/>
                          </a:solidFill>
                          <a:effectLst/>
                          <a:latin typeface="+mn-lt"/>
                          <a:ea typeface="+mn-ea"/>
                          <a:cs typeface="+mn-cs"/>
                        </a:rPr>
                        <a:t>Fact constellation schema is not easy to operate as compared to snowflake schema as it has multiple number of joins between the tables.</a:t>
                      </a:r>
                      <a:endParaRPr lang="en-IN" dirty="0"/>
                    </a:p>
                  </a:txBody>
                  <a:tcPr/>
                </a:tc>
                <a:extLst>
                  <a:ext uri="{0D108BD9-81ED-4DB2-BD59-A6C34878D82A}">
                    <a16:rowId xmlns:a16="http://schemas.microsoft.com/office/drawing/2014/main" val="155384528"/>
                  </a:ext>
                </a:extLst>
              </a:tr>
              <a:tr h="370840">
                <a:tc>
                  <a:txBody>
                    <a:bodyPr/>
                    <a:lstStyle/>
                    <a:p>
                      <a:r>
                        <a:rPr lang="en-US" dirty="0"/>
                        <a:t>7</a:t>
                      </a:r>
                      <a:endParaRPr lang="en-IN" dirty="0"/>
                    </a:p>
                  </a:txBody>
                  <a:tcPr/>
                </a:tc>
                <a:tc>
                  <a:txBody>
                    <a:bodyPr/>
                    <a:lstStyle/>
                    <a:p>
                      <a:r>
                        <a:rPr lang="en-US" sz="1800" b="0" i="0" kern="1200" dirty="0">
                          <a:solidFill>
                            <a:schemeClr val="tx1"/>
                          </a:solidFill>
                          <a:effectLst/>
                          <a:latin typeface="+mn-lt"/>
                          <a:ea typeface="+mn-ea"/>
                          <a:cs typeface="+mn-cs"/>
                        </a:rPr>
                        <a:t>In snowflake schema, to access the data from database simple and less complex query is used.</a:t>
                      </a:r>
                      <a:endParaRPr lang="en-IN" dirty="0"/>
                    </a:p>
                  </a:txBody>
                  <a:tcPr/>
                </a:tc>
                <a:tc>
                  <a:txBody>
                    <a:bodyPr/>
                    <a:lstStyle/>
                    <a:p>
                      <a:r>
                        <a:rPr lang="en-US" sz="1800" b="0" i="0" kern="1200" dirty="0">
                          <a:solidFill>
                            <a:schemeClr val="tx1"/>
                          </a:solidFill>
                          <a:effectLst/>
                          <a:latin typeface="+mn-lt"/>
                          <a:ea typeface="+mn-ea"/>
                          <a:cs typeface="+mn-cs"/>
                        </a:rPr>
                        <a:t>While in fact constellation schema, to access the data from database heavier complex query is used.</a:t>
                      </a:r>
                      <a:endParaRPr lang="en-IN" dirty="0"/>
                    </a:p>
                  </a:txBody>
                  <a:tcPr/>
                </a:tc>
                <a:extLst>
                  <a:ext uri="{0D108BD9-81ED-4DB2-BD59-A6C34878D82A}">
                    <a16:rowId xmlns:a16="http://schemas.microsoft.com/office/drawing/2014/main" val="2686395725"/>
                  </a:ext>
                </a:extLst>
              </a:tr>
            </a:tbl>
          </a:graphicData>
        </a:graphic>
      </p:graphicFrame>
    </p:spTree>
    <p:extLst>
      <p:ext uri="{BB962C8B-B14F-4D97-AF65-F5344CB8AC3E}">
        <p14:creationId xmlns:p14="http://schemas.microsoft.com/office/powerpoint/2010/main" val="3979007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F31E-BDEA-E097-CDC6-36F0361F6466}"/>
              </a:ext>
            </a:extLst>
          </p:cNvPr>
          <p:cNvSpPr>
            <a:spLocks noGrp="1"/>
          </p:cNvSpPr>
          <p:nvPr>
            <p:ph type="title"/>
          </p:nvPr>
        </p:nvSpPr>
        <p:spPr>
          <a:xfrm>
            <a:off x="838200" y="365126"/>
            <a:ext cx="10515600" cy="529610"/>
          </a:xfrm>
        </p:spPr>
        <p:txBody>
          <a:bodyPr>
            <a:normAutofit fontScale="90000"/>
          </a:bodyPr>
          <a:lstStyle/>
          <a:p>
            <a:r>
              <a:rPr lang="en-IN" sz="3200" b="0" i="0">
                <a:solidFill>
                  <a:srgbClr val="610B38"/>
                </a:solidFill>
                <a:effectLst/>
                <a:latin typeface="erdana"/>
              </a:rPr>
              <a:t>Three-Tier Data Warehouse Architecture</a:t>
            </a:r>
            <a:endParaRPr lang="en-IN" sz="3200" dirty="0"/>
          </a:p>
        </p:txBody>
      </p:sp>
      <p:sp>
        <p:nvSpPr>
          <p:cNvPr id="4" name="TextBox 3">
            <a:extLst>
              <a:ext uri="{FF2B5EF4-FFF2-40B4-BE49-F238E27FC236}">
                <a16:creationId xmlns:a16="http://schemas.microsoft.com/office/drawing/2014/main" id="{BB642397-4DFE-1E41-8B3F-735FBABB79FF}"/>
              </a:ext>
            </a:extLst>
          </p:cNvPr>
          <p:cNvSpPr txBox="1"/>
          <p:nvPr/>
        </p:nvSpPr>
        <p:spPr>
          <a:xfrm>
            <a:off x="838199" y="1541573"/>
            <a:ext cx="10515599" cy="1477328"/>
          </a:xfrm>
          <a:prstGeom prst="rect">
            <a:avLst/>
          </a:prstGeom>
          <a:noFill/>
        </p:spPr>
        <p:txBody>
          <a:bodyPr wrap="square">
            <a:spAutoFit/>
          </a:bodyPr>
          <a:lstStyle/>
          <a:p>
            <a:r>
              <a:rPr lang="en-US" dirty="0"/>
              <a:t>Data Warehouses usually have a three-level (tier) architecture that includes:</a:t>
            </a:r>
          </a:p>
          <a:p>
            <a:endParaRPr lang="en-US" dirty="0"/>
          </a:p>
          <a:p>
            <a:pPr marL="342900" indent="-342900">
              <a:buFont typeface="+mj-lt"/>
              <a:buAutoNum type="arabicPeriod"/>
            </a:pPr>
            <a:r>
              <a:rPr lang="en-US" dirty="0"/>
              <a:t>Bottom Tier (Data Warehouse Server)</a:t>
            </a:r>
          </a:p>
          <a:p>
            <a:pPr marL="342900" indent="-342900">
              <a:buFont typeface="+mj-lt"/>
              <a:buAutoNum type="arabicPeriod"/>
            </a:pPr>
            <a:r>
              <a:rPr lang="en-US" dirty="0"/>
              <a:t>Middle Tier (OLAP Server)</a:t>
            </a:r>
          </a:p>
          <a:p>
            <a:pPr marL="342900" indent="-342900">
              <a:buFont typeface="+mj-lt"/>
              <a:buAutoNum type="arabicPeriod"/>
            </a:pPr>
            <a:r>
              <a:rPr lang="en-US" dirty="0"/>
              <a:t>Top Tier (Front end Tools).</a:t>
            </a:r>
            <a:endParaRPr lang="en-IN" dirty="0"/>
          </a:p>
        </p:txBody>
      </p:sp>
    </p:spTree>
    <p:extLst>
      <p:ext uri="{BB962C8B-B14F-4D97-AF65-F5344CB8AC3E}">
        <p14:creationId xmlns:p14="http://schemas.microsoft.com/office/powerpoint/2010/main" val="2304272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1F784-8505-EE7C-3778-1E3A6CB8AA52}"/>
              </a:ext>
            </a:extLst>
          </p:cNvPr>
          <p:cNvPicPr>
            <a:picLocks noChangeAspect="1"/>
          </p:cNvPicPr>
          <p:nvPr/>
        </p:nvPicPr>
        <p:blipFill>
          <a:blip r:embed="rId2"/>
          <a:stretch>
            <a:fillRect/>
          </a:stretch>
        </p:blipFill>
        <p:spPr>
          <a:xfrm>
            <a:off x="1307690" y="462117"/>
            <a:ext cx="9124335" cy="4914746"/>
          </a:xfrm>
          <a:prstGeom prst="rect">
            <a:avLst/>
          </a:prstGeom>
        </p:spPr>
      </p:pic>
    </p:spTree>
    <p:extLst>
      <p:ext uri="{BB962C8B-B14F-4D97-AF65-F5344CB8AC3E}">
        <p14:creationId xmlns:p14="http://schemas.microsoft.com/office/powerpoint/2010/main" val="4024497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914D-FA24-7C91-DC61-433056E67CCA}"/>
              </a:ext>
            </a:extLst>
          </p:cNvPr>
          <p:cNvSpPr>
            <a:spLocks noGrp="1"/>
          </p:cNvSpPr>
          <p:nvPr>
            <p:ph type="title"/>
          </p:nvPr>
        </p:nvSpPr>
        <p:spPr>
          <a:xfrm>
            <a:off x="838200" y="365126"/>
            <a:ext cx="10515600" cy="736088"/>
          </a:xfrm>
        </p:spPr>
        <p:txBody>
          <a:bodyPr>
            <a:normAutofit fontScale="90000"/>
          </a:bodyPr>
          <a:lstStyle/>
          <a:p>
            <a:r>
              <a:rPr lang="en-US" sz="3600" b="1" i="0" dirty="0">
                <a:solidFill>
                  <a:srgbClr val="273239"/>
                </a:solidFill>
                <a:effectLst/>
                <a:latin typeface="Nunito" pitchFamily="2" charset="0"/>
              </a:rPr>
              <a:t>Bottom Tier(Data sources and data storage) :</a:t>
            </a:r>
            <a:br>
              <a:rPr lang="en-US" b="1" i="0" dirty="0">
                <a:solidFill>
                  <a:srgbClr val="273239"/>
                </a:solidFill>
                <a:effectLst/>
                <a:latin typeface="Nunito" pitchFamily="2" charset="0"/>
              </a:rPr>
            </a:br>
            <a:endParaRPr lang="en-IN" dirty="0"/>
          </a:p>
        </p:txBody>
      </p:sp>
      <p:sp>
        <p:nvSpPr>
          <p:cNvPr id="4" name="TextBox 3">
            <a:extLst>
              <a:ext uri="{FF2B5EF4-FFF2-40B4-BE49-F238E27FC236}">
                <a16:creationId xmlns:a16="http://schemas.microsoft.com/office/drawing/2014/main" id="{C22D0F15-65A7-7853-2E3A-E6971970ADA6}"/>
              </a:ext>
            </a:extLst>
          </p:cNvPr>
          <p:cNvSpPr txBox="1"/>
          <p:nvPr/>
        </p:nvSpPr>
        <p:spPr>
          <a:xfrm>
            <a:off x="530942" y="928581"/>
            <a:ext cx="11297264" cy="4247317"/>
          </a:xfrm>
          <a:prstGeom prst="rect">
            <a:avLst/>
          </a:prstGeom>
          <a:noFill/>
        </p:spPr>
        <p:txBody>
          <a:bodyPr wrap="square">
            <a:spAutoFit/>
          </a:bodyPr>
          <a:lstStyle/>
          <a:p>
            <a:pPr marL="285750" indent="-285750">
              <a:buFont typeface="Arial" panose="020B0604020202020204" pitchFamily="34" charset="0"/>
              <a:buChar char="•"/>
            </a:pPr>
            <a:r>
              <a:rPr lang="en-US" dirty="0"/>
              <a:t>The bottom Tier usually consists of Data Sources and Data Storage. </a:t>
            </a:r>
          </a:p>
          <a:p>
            <a:pPr marL="285750" indent="-285750">
              <a:buFont typeface="Arial" panose="020B0604020202020204" pitchFamily="34" charset="0"/>
              <a:buChar char="•"/>
            </a:pPr>
            <a:r>
              <a:rPr lang="en-US" dirty="0"/>
              <a:t>It is a warehouse database server. For Example RDBMS.</a:t>
            </a:r>
          </a:p>
          <a:p>
            <a:pPr marL="285750" indent="-285750">
              <a:buFont typeface="Arial" panose="020B0604020202020204" pitchFamily="34" charset="0"/>
              <a:buChar char="•"/>
            </a:pPr>
            <a:r>
              <a:rPr lang="en-US" dirty="0"/>
              <a:t> In Bottom Tier, using the application program interface(called gateways), data is extracted from operational and external sources. </a:t>
            </a:r>
          </a:p>
          <a:p>
            <a:pPr marL="285750" indent="-285750">
              <a:buFont typeface="Arial" panose="020B0604020202020204" pitchFamily="34" charset="0"/>
              <a:buChar char="•"/>
            </a:pPr>
            <a:r>
              <a:rPr lang="en-US" dirty="0"/>
              <a:t>Application Program Interface likes ODBC(Open Database Connection), OLE-DB(Open-Linking and Embedding for Database), JDBC(Java Database Connection) is supported.</a:t>
            </a:r>
          </a:p>
          <a:p>
            <a:pPr marL="285750" indent="-285750">
              <a:buFont typeface="Arial" panose="020B0604020202020204" pitchFamily="34" charset="0"/>
              <a:buChar char="•"/>
            </a:pPr>
            <a:r>
              <a:rPr lang="en-US" dirty="0"/>
              <a:t>ETL stands for Extract, Transform, and 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b="0" i="0" dirty="0">
                <a:solidFill>
                  <a:srgbClr val="273239"/>
                </a:solidFill>
                <a:effectLst/>
                <a:latin typeface="Nunito" pitchFamily="2" charset="0"/>
              </a:rPr>
              <a:t>Several popular ETL tools include:</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I.</a:t>
            </a:r>
            <a:r>
              <a:rPr lang="en-IN" b="0" i="0" dirty="0">
                <a:solidFill>
                  <a:srgbClr val="273239"/>
                </a:solidFill>
                <a:effectLst/>
                <a:latin typeface="Nunito" pitchFamily="2" charset="0"/>
              </a:rPr>
              <a:t> IBM Infosphere</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II.</a:t>
            </a:r>
            <a:r>
              <a:rPr lang="en-IN" b="0" i="0" dirty="0">
                <a:solidFill>
                  <a:srgbClr val="273239"/>
                </a:solidFill>
                <a:effectLst/>
                <a:latin typeface="Nunito" pitchFamily="2" charset="0"/>
              </a:rPr>
              <a:t> Informatica</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III. </a:t>
            </a:r>
            <a:r>
              <a:rPr lang="en-IN" b="0" i="0" dirty="0">
                <a:solidFill>
                  <a:srgbClr val="273239"/>
                </a:solidFill>
                <a:effectLst/>
                <a:latin typeface="Nunito" pitchFamily="2" charset="0"/>
              </a:rPr>
              <a:t>Confluent</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IV.</a:t>
            </a:r>
            <a:r>
              <a:rPr lang="en-IN" b="0" i="0" dirty="0">
                <a:solidFill>
                  <a:srgbClr val="273239"/>
                </a:solidFill>
                <a:effectLst/>
                <a:latin typeface="Nunito" pitchFamily="2" charset="0"/>
              </a:rPr>
              <a:t> Microsoft SSIS</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V.</a:t>
            </a:r>
            <a:r>
              <a:rPr lang="en-IN" b="0" i="0" dirty="0">
                <a:solidFill>
                  <a:srgbClr val="273239"/>
                </a:solidFill>
                <a:effectLst/>
                <a:latin typeface="Nunito" pitchFamily="2" charset="0"/>
              </a:rPr>
              <a:t> </a:t>
            </a:r>
            <a:r>
              <a:rPr lang="en-IN" b="0" i="0" dirty="0" err="1">
                <a:solidFill>
                  <a:srgbClr val="273239"/>
                </a:solidFill>
                <a:effectLst/>
                <a:latin typeface="Nunito" pitchFamily="2" charset="0"/>
              </a:rPr>
              <a:t>Snaplogic</a:t>
            </a:r>
            <a:br>
              <a:rPr lang="en-IN" dirty="0"/>
            </a:br>
            <a:r>
              <a:rPr lang="en-IN" b="0" i="0" dirty="0">
                <a:solidFill>
                  <a:srgbClr val="273239"/>
                </a:solidFill>
                <a:effectLst/>
                <a:latin typeface="Nunito" pitchFamily="2" charset="0"/>
              </a:rPr>
              <a:t>    </a:t>
            </a:r>
            <a:r>
              <a:rPr lang="en-IN" b="1" i="0" dirty="0">
                <a:solidFill>
                  <a:srgbClr val="273239"/>
                </a:solidFill>
                <a:effectLst/>
                <a:latin typeface="Nunito" pitchFamily="2" charset="0"/>
              </a:rPr>
              <a:t>VI.</a:t>
            </a:r>
            <a:r>
              <a:rPr lang="en-IN" b="0" i="0" dirty="0">
                <a:solidFill>
                  <a:srgbClr val="273239"/>
                </a:solidFill>
                <a:effectLst/>
                <a:latin typeface="Nunito" pitchFamily="2" charset="0"/>
              </a:rPr>
              <a:t> </a:t>
            </a:r>
            <a:r>
              <a:rPr lang="en-IN" b="0" i="0" dirty="0" err="1">
                <a:solidFill>
                  <a:srgbClr val="273239"/>
                </a:solidFill>
                <a:effectLst/>
                <a:latin typeface="Nunito" pitchFamily="2" charset="0"/>
              </a:rPr>
              <a:t>Alooma</a:t>
            </a:r>
            <a:endParaRPr lang="en-IN" dirty="0"/>
          </a:p>
        </p:txBody>
      </p:sp>
    </p:spTree>
    <p:extLst>
      <p:ext uri="{BB962C8B-B14F-4D97-AF65-F5344CB8AC3E}">
        <p14:creationId xmlns:p14="http://schemas.microsoft.com/office/powerpoint/2010/main" val="306192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4EFE-E5FB-AAD7-A5B3-4A10938B3A4A}"/>
              </a:ext>
            </a:extLst>
          </p:cNvPr>
          <p:cNvSpPr>
            <a:spLocks noGrp="1"/>
          </p:cNvSpPr>
          <p:nvPr>
            <p:ph type="title"/>
          </p:nvPr>
        </p:nvSpPr>
        <p:spPr/>
        <p:txBody>
          <a:bodyPr/>
          <a:lstStyle/>
          <a:p>
            <a:r>
              <a:rPr lang="en-IN" b="1" i="0" dirty="0">
                <a:solidFill>
                  <a:srgbClr val="273239"/>
                </a:solidFill>
                <a:effectLst/>
                <a:latin typeface="Nunito" pitchFamily="2" charset="0"/>
              </a:rPr>
              <a:t>Middle Tier :</a:t>
            </a:r>
            <a:endParaRPr lang="en-IN" dirty="0"/>
          </a:p>
        </p:txBody>
      </p:sp>
      <p:sp>
        <p:nvSpPr>
          <p:cNvPr id="4" name="TextBox 3">
            <a:extLst>
              <a:ext uri="{FF2B5EF4-FFF2-40B4-BE49-F238E27FC236}">
                <a16:creationId xmlns:a16="http://schemas.microsoft.com/office/drawing/2014/main" id="{D4B322ED-D7CE-427F-0ECA-BA53C3A62884}"/>
              </a:ext>
            </a:extLst>
          </p:cNvPr>
          <p:cNvSpPr txBox="1"/>
          <p:nvPr/>
        </p:nvSpPr>
        <p:spPr>
          <a:xfrm>
            <a:off x="540773" y="1690688"/>
            <a:ext cx="10717161" cy="4247317"/>
          </a:xfrm>
          <a:prstGeom prst="rect">
            <a:avLst/>
          </a:prstGeom>
          <a:noFill/>
        </p:spPr>
        <p:txBody>
          <a:bodyPr wrap="square">
            <a:spAutoFit/>
          </a:bodyPr>
          <a:lstStyle/>
          <a:p>
            <a:pPr algn="l" fontAlgn="base"/>
            <a:r>
              <a:rPr lang="en-IN" b="0" i="0" dirty="0">
                <a:solidFill>
                  <a:srgbClr val="273239"/>
                </a:solidFill>
                <a:effectLst/>
                <a:latin typeface="Nunito" pitchFamily="2" charset="0"/>
              </a:rPr>
              <a:t>The middle tier is an OLAP server that is typically implemented using either : </a:t>
            </a:r>
            <a:br>
              <a:rPr lang="en-IN" b="0" i="0" dirty="0">
                <a:solidFill>
                  <a:srgbClr val="273239"/>
                </a:solidFill>
                <a:effectLst/>
                <a:latin typeface="Nunito" pitchFamily="2" charset="0"/>
              </a:rPr>
            </a:br>
            <a:r>
              <a:rPr lang="en-IN" b="0" i="0" dirty="0">
                <a:solidFill>
                  <a:srgbClr val="273239"/>
                </a:solidFill>
                <a:effectLst/>
                <a:latin typeface="Nunito" pitchFamily="2" charset="0"/>
              </a:rPr>
              <a:t>A relational OLAP (ROLAP) model (i.e., an extended relational DBMS that maps operations from standard data to standard data); </a:t>
            </a:r>
            <a:r>
              <a:rPr lang="en-IN" b="1" i="0" dirty="0">
                <a:solidFill>
                  <a:srgbClr val="273239"/>
                </a:solidFill>
                <a:effectLst/>
                <a:latin typeface="Nunito" pitchFamily="2" charset="0"/>
              </a:rPr>
              <a:t>or </a:t>
            </a:r>
            <a:r>
              <a:rPr lang="en-IN" b="0" i="0" dirty="0">
                <a:solidFill>
                  <a:srgbClr val="273239"/>
                </a:solidFill>
                <a:effectLst/>
                <a:latin typeface="Nunito" pitchFamily="2" charset="0"/>
              </a:rPr>
              <a:t>A multidimensional OLAP (MOLAP) model (</a:t>
            </a:r>
            <a:r>
              <a:rPr lang="en-IN" b="0" i="0" dirty="0" err="1">
                <a:solidFill>
                  <a:srgbClr val="273239"/>
                </a:solidFill>
                <a:effectLst/>
                <a:latin typeface="Nunito" pitchFamily="2" charset="0"/>
              </a:rPr>
              <a:t>ie</a:t>
            </a:r>
            <a:r>
              <a:rPr lang="en-IN" b="0" i="0" dirty="0">
                <a:solidFill>
                  <a:srgbClr val="273239"/>
                </a:solidFill>
                <a:effectLst/>
                <a:latin typeface="Nunito" pitchFamily="2" charset="0"/>
              </a:rPr>
              <a:t>, a special purpose server that directly implements multidimensional data and operations).</a:t>
            </a:r>
          </a:p>
          <a:p>
            <a:pPr algn="l" fontAlgn="base"/>
            <a:endParaRPr lang="en-IN" dirty="0">
              <a:solidFill>
                <a:srgbClr val="273239"/>
              </a:solidFill>
              <a:latin typeface="Nunito" pitchFamily="2" charset="0"/>
            </a:endParaRPr>
          </a:p>
          <a:p>
            <a:pPr algn="l" fontAlgn="base"/>
            <a:r>
              <a:rPr lang="en-US" b="0" i="0" dirty="0">
                <a:solidFill>
                  <a:srgbClr val="273239"/>
                </a:solidFill>
                <a:effectLst/>
                <a:latin typeface="Nunito" pitchFamily="2" charset="0"/>
              </a:rPr>
              <a:t>The OLAP server is implemented using either</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(1) A Relational OLAP (ROLAP) model, i.e., an extended relational DBMS that maps functions on multidimensional data to standard relational operations.</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(2) A Multidimensional OLAP (MOLAP) model, i.e., a particular purpose server that directly implements multidimensional information and operations.</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A top-tier that contains front-end tools for displaying results provided by OLAP, as well as additional tools for data mining of the OLAP-generated data.</a:t>
            </a:r>
            <a:endParaRPr lang="en-IN" b="0" i="0" dirty="0">
              <a:solidFill>
                <a:srgbClr val="273239"/>
              </a:solidFill>
              <a:effectLst/>
              <a:latin typeface="Nunito" pitchFamily="2" charset="0"/>
            </a:endParaRPr>
          </a:p>
        </p:txBody>
      </p:sp>
    </p:spTree>
    <p:extLst>
      <p:ext uri="{BB962C8B-B14F-4D97-AF65-F5344CB8AC3E}">
        <p14:creationId xmlns:p14="http://schemas.microsoft.com/office/powerpoint/2010/main" val="3836727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78A7-EFCE-079E-F150-773CBDEF905B}"/>
              </a:ext>
            </a:extLst>
          </p:cNvPr>
          <p:cNvSpPr>
            <a:spLocks noGrp="1"/>
          </p:cNvSpPr>
          <p:nvPr>
            <p:ph type="title"/>
          </p:nvPr>
        </p:nvSpPr>
        <p:spPr/>
        <p:txBody>
          <a:bodyPr/>
          <a:lstStyle/>
          <a:p>
            <a:r>
              <a:rPr lang="en-US" b="1" i="0" dirty="0">
                <a:solidFill>
                  <a:srgbClr val="273239"/>
                </a:solidFill>
                <a:effectLst/>
                <a:latin typeface="Nunito" pitchFamily="2" charset="0"/>
              </a:rPr>
              <a:t>Top Tier :</a:t>
            </a:r>
            <a:endParaRPr lang="en-IN" dirty="0"/>
          </a:p>
        </p:txBody>
      </p:sp>
      <p:sp>
        <p:nvSpPr>
          <p:cNvPr id="4" name="TextBox 3">
            <a:extLst>
              <a:ext uri="{FF2B5EF4-FFF2-40B4-BE49-F238E27FC236}">
                <a16:creationId xmlns:a16="http://schemas.microsoft.com/office/drawing/2014/main" id="{1B258A4D-E220-CC69-69BB-A2153E2B10B1}"/>
              </a:ext>
            </a:extLst>
          </p:cNvPr>
          <p:cNvSpPr txBox="1"/>
          <p:nvPr/>
        </p:nvSpPr>
        <p:spPr>
          <a:xfrm>
            <a:off x="747252" y="1997839"/>
            <a:ext cx="9625780" cy="2308324"/>
          </a:xfrm>
          <a:prstGeom prst="rect">
            <a:avLst/>
          </a:prstGeom>
          <a:noFill/>
        </p:spPr>
        <p:txBody>
          <a:bodyPr wrap="square">
            <a:spAutoFit/>
          </a:bodyPr>
          <a:lstStyle/>
          <a:p>
            <a:pPr algn="l" fontAlgn="base"/>
            <a:r>
              <a:rPr lang="en-US" b="0" i="0" dirty="0">
                <a:solidFill>
                  <a:srgbClr val="273239"/>
                </a:solidFill>
                <a:effectLst/>
                <a:latin typeface="Nunito" pitchFamily="2" charset="0"/>
              </a:rPr>
              <a:t>The top tier is a front-end client layer, which includes query and reporting tools, analysis tools, and/or data mining tools (</a:t>
            </a:r>
            <a:r>
              <a:rPr lang="en-US" b="0" i="0" dirty="0" err="1">
                <a:solidFill>
                  <a:srgbClr val="273239"/>
                </a:solidFill>
                <a:effectLst/>
                <a:latin typeface="Nunito" pitchFamily="2" charset="0"/>
              </a:rPr>
              <a:t>eg</a:t>
            </a:r>
            <a:r>
              <a:rPr lang="en-US" b="0" i="0" dirty="0">
                <a:solidFill>
                  <a:srgbClr val="273239"/>
                </a:solidFill>
                <a:effectLst/>
                <a:latin typeface="Nunito" pitchFamily="2" charset="0"/>
              </a:rPr>
              <a:t>, trend analysis, prediction, etc.).</a:t>
            </a:r>
          </a:p>
          <a:p>
            <a:pPr algn="l" fontAlgn="base"/>
            <a:r>
              <a:rPr lang="en-US" b="0" i="0" dirty="0">
                <a:solidFill>
                  <a:srgbClr val="273239"/>
                </a:solidFill>
                <a:effectLst/>
                <a:latin typeface="Nunito" pitchFamily="2" charset="0"/>
              </a:rPr>
              <a:t>Here are a few Top Tier tools that are often used:</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1" i="0" dirty="0">
                <a:solidFill>
                  <a:srgbClr val="273239"/>
                </a:solidFill>
                <a:effectLst/>
                <a:latin typeface="Nunito" pitchFamily="2" charset="0"/>
              </a:rPr>
              <a:t> I.</a:t>
            </a:r>
            <a:r>
              <a:rPr lang="en-US" b="0" i="0" dirty="0">
                <a:solidFill>
                  <a:srgbClr val="273239"/>
                </a:solidFill>
                <a:effectLst/>
                <a:latin typeface="Nunito" pitchFamily="2" charset="0"/>
              </a:rPr>
              <a:t> SAP BW</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1" i="0" dirty="0">
                <a:solidFill>
                  <a:srgbClr val="273239"/>
                </a:solidFill>
                <a:effectLst/>
                <a:latin typeface="Nunito" pitchFamily="2" charset="0"/>
              </a:rPr>
              <a:t>II. </a:t>
            </a:r>
            <a:r>
              <a:rPr lang="en-US" b="0" i="0" dirty="0">
                <a:solidFill>
                  <a:srgbClr val="273239"/>
                </a:solidFill>
                <a:effectLst/>
                <a:latin typeface="Nunito" pitchFamily="2" charset="0"/>
              </a:rPr>
              <a:t>SAS Business Intelligence</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1" i="0" dirty="0">
                <a:solidFill>
                  <a:srgbClr val="273239"/>
                </a:solidFill>
                <a:effectLst/>
                <a:latin typeface="Nunito" pitchFamily="2" charset="0"/>
              </a:rPr>
              <a:t>  III.</a:t>
            </a:r>
            <a:r>
              <a:rPr lang="en-US" b="0" i="0" dirty="0">
                <a:solidFill>
                  <a:srgbClr val="273239"/>
                </a:solidFill>
                <a:effectLst/>
                <a:latin typeface="Nunito" pitchFamily="2" charset="0"/>
              </a:rPr>
              <a:t> IBM Cognos</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1" i="0" dirty="0">
                <a:solidFill>
                  <a:srgbClr val="273239"/>
                </a:solidFill>
                <a:effectLst/>
                <a:latin typeface="Nunito" pitchFamily="2" charset="0"/>
              </a:rPr>
              <a:t> IV. </a:t>
            </a:r>
            <a:r>
              <a:rPr lang="en-US" b="0" i="0" dirty="0">
                <a:solidFill>
                  <a:srgbClr val="273239"/>
                </a:solidFill>
                <a:effectLst/>
                <a:latin typeface="Nunito" pitchFamily="2" charset="0"/>
              </a:rPr>
              <a:t>Crystal Reports</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1" i="0" dirty="0">
                <a:solidFill>
                  <a:srgbClr val="273239"/>
                </a:solidFill>
                <a:effectLst/>
                <a:latin typeface="Nunito" pitchFamily="2" charset="0"/>
              </a:rPr>
              <a:t>V. </a:t>
            </a:r>
            <a:r>
              <a:rPr lang="en-US" b="0" i="0" dirty="0">
                <a:solidFill>
                  <a:srgbClr val="273239"/>
                </a:solidFill>
                <a:effectLst/>
                <a:latin typeface="Nunito" pitchFamily="2" charset="0"/>
              </a:rPr>
              <a:t>Microsoft BI Platform</a:t>
            </a:r>
          </a:p>
        </p:txBody>
      </p:sp>
    </p:spTree>
    <p:extLst>
      <p:ext uri="{BB962C8B-B14F-4D97-AF65-F5344CB8AC3E}">
        <p14:creationId xmlns:p14="http://schemas.microsoft.com/office/powerpoint/2010/main" val="292742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1D2C-A6B5-354E-2189-55380EC5A2EA}"/>
              </a:ext>
            </a:extLst>
          </p:cNvPr>
          <p:cNvSpPr>
            <a:spLocks noGrp="1"/>
          </p:cNvSpPr>
          <p:nvPr>
            <p:ph type="title"/>
          </p:nvPr>
        </p:nvSpPr>
        <p:spPr/>
        <p:txBody>
          <a:bodyPr/>
          <a:lstStyle/>
          <a:p>
            <a:r>
              <a:rPr lang="en-IN" b="1" i="0" dirty="0">
                <a:solidFill>
                  <a:srgbClr val="273239"/>
                </a:solidFill>
                <a:effectLst/>
                <a:latin typeface="Nunito" pitchFamily="2" charset="0"/>
              </a:rPr>
              <a:t>Data Warehouse Models :</a:t>
            </a:r>
            <a:endParaRPr lang="en-IN" dirty="0"/>
          </a:p>
        </p:txBody>
      </p:sp>
      <p:sp>
        <p:nvSpPr>
          <p:cNvPr id="4" name="TextBox 3">
            <a:extLst>
              <a:ext uri="{FF2B5EF4-FFF2-40B4-BE49-F238E27FC236}">
                <a16:creationId xmlns:a16="http://schemas.microsoft.com/office/drawing/2014/main" id="{A5E9B02B-A7F7-3017-B049-E3036CB32C96}"/>
              </a:ext>
            </a:extLst>
          </p:cNvPr>
          <p:cNvSpPr txBox="1"/>
          <p:nvPr/>
        </p:nvSpPr>
        <p:spPr>
          <a:xfrm>
            <a:off x="521108" y="1436809"/>
            <a:ext cx="10832691" cy="4108817"/>
          </a:xfrm>
          <a:prstGeom prst="rect">
            <a:avLst/>
          </a:prstGeom>
          <a:noFill/>
        </p:spPr>
        <p:txBody>
          <a:bodyPr wrap="square">
            <a:spAutoFit/>
          </a:bodyPr>
          <a:lstStyle/>
          <a:p>
            <a:r>
              <a:rPr lang="en-US" b="0" i="0" dirty="0">
                <a:solidFill>
                  <a:srgbClr val="273239"/>
                </a:solidFill>
                <a:effectLst/>
                <a:latin typeface="Nunito" pitchFamily="2" charset="0"/>
              </a:rPr>
              <a:t>From the architecture point of view, there are three warehouse models-</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Enterprise Warehouse:- </a:t>
            </a:r>
            <a:endParaRPr lang="en-US" b="0" i="0" dirty="0">
              <a:solidFill>
                <a:srgbClr val="273239"/>
              </a:solidFill>
              <a:effectLst/>
              <a:latin typeface="Nunito" pitchFamily="2" charset="0"/>
            </a:endParaRP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An enterprise warehouse collects all information topics spread throughout the organization.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It provides corporate-wide data integration, typically from one or several operational systems or external information providers, and is cross-functional in scope.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It usually contains detailed data as well as summarized data and can range in size from a few gigabytes to hundreds of gigabytes, terabytes, or beyond. Can be an enterprise data warehouse.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The traditional mainframe, computer super server, or parallel architecture has been implemented on platforms. This requires extensive commercial modeling and may take years to design and manufacture.</a:t>
            </a:r>
          </a:p>
          <a:p>
            <a:endParaRPr lang="en-IN" dirty="0"/>
          </a:p>
        </p:txBody>
      </p:sp>
    </p:spTree>
    <p:extLst>
      <p:ext uri="{BB962C8B-B14F-4D97-AF65-F5344CB8AC3E}">
        <p14:creationId xmlns:p14="http://schemas.microsoft.com/office/powerpoint/2010/main" val="3574177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DA7921-6E5D-58CB-7D27-AEE7EC60A550}"/>
              </a:ext>
            </a:extLst>
          </p:cNvPr>
          <p:cNvSpPr txBox="1"/>
          <p:nvPr/>
        </p:nvSpPr>
        <p:spPr>
          <a:xfrm>
            <a:off x="344128" y="826019"/>
            <a:ext cx="10707329" cy="3797193"/>
          </a:xfrm>
          <a:prstGeom prst="rect">
            <a:avLst/>
          </a:prstGeom>
          <a:noFill/>
        </p:spPr>
        <p:txBody>
          <a:bodyPr wrap="square">
            <a:spAutoFit/>
          </a:bodyPr>
          <a:lstStyle/>
          <a:p>
            <a:pPr algn="l" fontAlgn="base">
              <a:lnSpc>
                <a:spcPct val="150000"/>
              </a:lnSpc>
            </a:pPr>
            <a:r>
              <a:rPr lang="en-US" b="1" i="0" dirty="0">
                <a:solidFill>
                  <a:srgbClr val="273239"/>
                </a:solidFill>
                <a:effectLst/>
                <a:latin typeface="Nunito" pitchFamily="2" charset="0"/>
              </a:rPr>
              <a:t>Data Mart:- </a:t>
            </a:r>
            <a:endParaRPr lang="en-US" b="0" i="0" dirty="0">
              <a:solidFill>
                <a:srgbClr val="273239"/>
              </a:solidFill>
              <a:effectLst/>
              <a:latin typeface="Nunito" pitchFamily="2" charset="0"/>
            </a:endParaRP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A data mart contains a subset of corporate-wide data that is important to a specific group of users.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The scope is limited to specific selected subjects.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For example, a marketing data mart may limit its topics to customers, goods, and sales.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The data contained in the data marts are summarized. Data marts are typically applied to low-cost departmental servers that are Unix/Linux or Windows-based.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The implementation cycle of a data mart is more likely to be measured in weeks rather than months or years. However, it can be in the long run, complex integration is involved in its design and planning were not enterprise-wide.</a:t>
            </a:r>
          </a:p>
        </p:txBody>
      </p:sp>
    </p:spTree>
    <p:extLst>
      <p:ext uri="{BB962C8B-B14F-4D97-AF65-F5344CB8AC3E}">
        <p14:creationId xmlns:p14="http://schemas.microsoft.com/office/powerpoint/2010/main" val="290328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B0BB-9CCD-3E16-039E-B44FB5137715}"/>
              </a:ext>
            </a:extLst>
          </p:cNvPr>
          <p:cNvSpPr>
            <a:spLocks noGrp="1"/>
          </p:cNvSpPr>
          <p:nvPr>
            <p:ph type="title"/>
          </p:nvPr>
        </p:nvSpPr>
        <p:spPr/>
        <p:txBody>
          <a:bodyPr/>
          <a:lstStyle/>
          <a:p>
            <a:pPr algn="ctr"/>
            <a:r>
              <a:rPr lang="en-IN" dirty="0"/>
              <a:t>Steps of KDD Process</a:t>
            </a:r>
          </a:p>
        </p:txBody>
      </p:sp>
      <p:sp>
        <p:nvSpPr>
          <p:cNvPr id="4" name="TextBox 3">
            <a:extLst>
              <a:ext uri="{FF2B5EF4-FFF2-40B4-BE49-F238E27FC236}">
                <a16:creationId xmlns:a16="http://schemas.microsoft.com/office/drawing/2014/main" id="{6725594D-8049-0578-73D6-2A968EF182D2}"/>
              </a:ext>
            </a:extLst>
          </p:cNvPr>
          <p:cNvSpPr txBox="1"/>
          <p:nvPr/>
        </p:nvSpPr>
        <p:spPr>
          <a:xfrm>
            <a:off x="326202" y="1531522"/>
            <a:ext cx="11674013" cy="4524315"/>
          </a:xfrm>
          <a:prstGeom prst="rect">
            <a:avLst/>
          </a:prstGeom>
          <a:noFill/>
        </p:spPr>
        <p:txBody>
          <a:bodyPr wrap="square">
            <a:spAutoFit/>
          </a:bodyPr>
          <a:lstStyle/>
          <a:p>
            <a:pPr algn="just"/>
            <a:r>
              <a:rPr lang="en-US" sz="2400" dirty="0"/>
              <a:t>1. Data cleaning (to remove noise and inconsistent data)</a:t>
            </a:r>
          </a:p>
          <a:p>
            <a:pPr algn="just"/>
            <a:r>
              <a:rPr lang="en-US" sz="2400" dirty="0"/>
              <a:t>2. Data integration (where multiple data sources may be combined)</a:t>
            </a:r>
          </a:p>
          <a:p>
            <a:pPr algn="just"/>
            <a:r>
              <a:rPr lang="en-US" sz="2400" dirty="0"/>
              <a:t>3. Data selection (where data relevant to the analysis task are retrieved from the</a:t>
            </a:r>
          </a:p>
          <a:p>
            <a:pPr algn="just"/>
            <a:r>
              <a:rPr lang="en-US" sz="2400" dirty="0"/>
              <a:t>database)</a:t>
            </a:r>
          </a:p>
          <a:p>
            <a:pPr algn="just"/>
            <a:r>
              <a:rPr lang="en-US" sz="2400" dirty="0"/>
              <a:t>4. Data transformation (where data are transformed and consolidated into forms appropriate for mining by performing summary or aggregation operations)</a:t>
            </a:r>
          </a:p>
          <a:p>
            <a:pPr algn="just"/>
            <a:r>
              <a:rPr lang="en-US" sz="2400" dirty="0"/>
              <a:t>5. Data mining (an essential process where intelligent methods are applied to extract data patterns)</a:t>
            </a:r>
          </a:p>
          <a:p>
            <a:pPr algn="just"/>
            <a:r>
              <a:rPr lang="en-US" sz="2400" dirty="0"/>
              <a:t>6. Pattern evaluation (to identify the truly interesting patterns representing knowledge based on interestingness measures</a:t>
            </a:r>
          </a:p>
          <a:p>
            <a:pPr algn="just"/>
            <a:r>
              <a:rPr lang="en-US" sz="2400" dirty="0"/>
              <a:t>7. Knowledge presentation (where visualization and knowledge representation techniques are used to present mined knowledge to users)</a:t>
            </a:r>
            <a:endParaRPr lang="en-IN" sz="2400" dirty="0"/>
          </a:p>
        </p:txBody>
      </p:sp>
    </p:spTree>
    <p:extLst>
      <p:ext uri="{BB962C8B-B14F-4D97-AF65-F5344CB8AC3E}">
        <p14:creationId xmlns:p14="http://schemas.microsoft.com/office/powerpoint/2010/main" val="904646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DB6D5-0888-BDA5-6F6C-83766EF4927D}"/>
              </a:ext>
            </a:extLst>
          </p:cNvPr>
          <p:cNvSpPr txBox="1"/>
          <p:nvPr/>
        </p:nvSpPr>
        <p:spPr>
          <a:xfrm>
            <a:off x="658760" y="675487"/>
            <a:ext cx="10255045" cy="2135200"/>
          </a:xfrm>
          <a:prstGeom prst="rect">
            <a:avLst/>
          </a:prstGeom>
          <a:noFill/>
        </p:spPr>
        <p:txBody>
          <a:bodyPr wrap="square">
            <a:spAutoFit/>
          </a:bodyPr>
          <a:lstStyle/>
          <a:p>
            <a:pPr algn="l" fontAlgn="base">
              <a:lnSpc>
                <a:spcPct val="150000"/>
              </a:lnSpc>
            </a:pPr>
            <a:r>
              <a:rPr lang="en-US" b="1" i="0" dirty="0">
                <a:solidFill>
                  <a:srgbClr val="273239"/>
                </a:solidFill>
                <a:effectLst/>
                <a:latin typeface="Nunito" pitchFamily="2" charset="0"/>
              </a:rPr>
              <a:t>Virtual Warehouse:- </a:t>
            </a:r>
            <a:endParaRPr lang="en-US" b="0" i="0" dirty="0">
              <a:solidFill>
                <a:srgbClr val="273239"/>
              </a:solidFill>
              <a:effectLst/>
              <a:latin typeface="Nunito" pitchFamily="2" charset="0"/>
            </a:endParaRP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A virtual warehouse is a group of views on an operational database.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For efficient query processing, only a few possible summary views can be physical. </a:t>
            </a:r>
          </a:p>
          <a:p>
            <a:pPr algn="l" fontAlgn="base">
              <a:lnSpc>
                <a:spcPct val="150000"/>
              </a:lnSpc>
              <a:buFont typeface="Arial" panose="020B0604020202020204" pitchFamily="34" charset="0"/>
              <a:buChar char="•"/>
            </a:pPr>
            <a:r>
              <a:rPr lang="en-US" b="0" i="0" dirty="0">
                <a:solidFill>
                  <a:srgbClr val="273239"/>
                </a:solidFill>
                <a:effectLst/>
                <a:latin typeface="Nunito" pitchFamily="2" charset="0"/>
              </a:rPr>
              <a:t>Creating a virtual warehouse is easy, but requires additional capacity on operational database servers. </a:t>
            </a:r>
          </a:p>
        </p:txBody>
      </p:sp>
    </p:spTree>
    <p:extLst>
      <p:ext uri="{BB962C8B-B14F-4D97-AF65-F5344CB8AC3E}">
        <p14:creationId xmlns:p14="http://schemas.microsoft.com/office/powerpoint/2010/main" val="580150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FDE5EE-0A22-3CC6-AED8-71354B038460}"/>
              </a:ext>
            </a:extLst>
          </p:cNvPr>
          <p:cNvSpPr txBox="1"/>
          <p:nvPr/>
        </p:nvSpPr>
        <p:spPr>
          <a:xfrm>
            <a:off x="806244" y="441714"/>
            <a:ext cx="10609007" cy="4524315"/>
          </a:xfrm>
          <a:prstGeom prst="rect">
            <a:avLst/>
          </a:prstGeom>
          <a:noFill/>
        </p:spPr>
        <p:txBody>
          <a:bodyPr wrap="square">
            <a:spAutoFit/>
          </a:bodyPr>
          <a:lstStyle/>
          <a:p>
            <a:r>
              <a:rPr lang="en-US" b="1" dirty="0"/>
              <a:t>Advantages of Multi-Tier Architecture of Data warehouse </a:t>
            </a:r>
          </a:p>
          <a:p>
            <a:endParaRPr lang="en-US" b="1" dirty="0"/>
          </a:p>
          <a:p>
            <a:pPr marL="342900" indent="-342900">
              <a:buFont typeface="+mj-lt"/>
              <a:buAutoNum type="arabicPeriod"/>
            </a:pPr>
            <a:r>
              <a:rPr lang="en-US" dirty="0"/>
              <a:t>Scalability: Various components can be added, deleted, or updated in accordance with the data warehouse’s shifting needs and specifications.</a:t>
            </a:r>
          </a:p>
          <a:p>
            <a:pPr marL="342900" indent="-342900">
              <a:buFont typeface="+mj-lt"/>
              <a:buAutoNum type="arabicPeriod"/>
            </a:pPr>
            <a:r>
              <a:rPr lang="en-US" dirty="0"/>
              <a:t>Better Performance: The several layers enable parallel and efficient processing, which enhances performance and reaction times.</a:t>
            </a:r>
          </a:p>
          <a:p>
            <a:pPr marL="342900" indent="-342900">
              <a:buFont typeface="+mj-lt"/>
              <a:buAutoNum type="arabicPeriod"/>
            </a:pPr>
            <a:r>
              <a:rPr lang="en-US" dirty="0"/>
              <a:t>Modularity: The architecture supports modular design, which facilitates the creation, testing, and deployment of separate components.</a:t>
            </a:r>
          </a:p>
          <a:p>
            <a:pPr marL="342900" indent="-342900">
              <a:buFont typeface="+mj-lt"/>
              <a:buAutoNum type="arabicPeriod"/>
            </a:pPr>
            <a:r>
              <a:rPr lang="en-US" dirty="0"/>
              <a:t>Security: The data warehouse’s overall security can be improved by applying various security measures to various layers. </a:t>
            </a:r>
          </a:p>
          <a:p>
            <a:pPr marL="342900" indent="-342900">
              <a:buFont typeface="+mj-lt"/>
              <a:buAutoNum type="arabicPeriod"/>
            </a:pPr>
            <a:r>
              <a:rPr lang="en-US" dirty="0"/>
              <a:t>Improved Resource Management: Different tiers can be tuned to use the proper hardware resources, cutting expenses overall and increasing</a:t>
            </a:r>
          </a:p>
          <a:p>
            <a:pPr marL="342900" indent="-342900">
              <a:buFont typeface="+mj-lt"/>
              <a:buAutoNum type="arabicPeriod" startAt="6"/>
            </a:pPr>
            <a:r>
              <a:rPr lang="en-US" dirty="0"/>
              <a:t>Easier Maintenance: Maintenance is simpler because individual components can be updated or maintained without affecting the data warehouse as a whole.</a:t>
            </a:r>
          </a:p>
          <a:p>
            <a:pPr marL="342900" indent="-342900">
              <a:buFont typeface="+mj-lt"/>
              <a:buAutoNum type="arabicPeriod" startAt="6"/>
            </a:pPr>
            <a:r>
              <a:rPr lang="en-US"/>
              <a:t>Improved </a:t>
            </a:r>
            <a:r>
              <a:rPr lang="en-US" dirty="0"/>
              <a:t>Reliability: Using many tiers can offer redundancy and failover capabilities, enhancing the data warehouse’s overall reliability.</a:t>
            </a:r>
            <a:endParaRPr lang="en-IN" dirty="0"/>
          </a:p>
        </p:txBody>
      </p:sp>
    </p:spTree>
    <p:extLst>
      <p:ext uri="{BB962C8B-B14F-4D97-AF65-F5344CB8AC3E}">
        <p14:creationId xmlns:p14="http://schemas.microsoft.com/office/powerpoint/2010/main" val="582815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5263C5D6-CD7E-3087-756F-FF59E3A93B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fontAlgn="base" hangingPunct="1">
              <a:spcBef>
                <a:spcPct val="0"/>
              </a:spcBef>
              <a:spcAft>
                <a:spcPct val="0"/>
              </a:spcAft>
            </a:pPr>
            <a:fld id="{BDEAEB7C-9FB7-4686-BC4B-E5C9CCD68973}" type="slidenum">
              <a:rPr lang="en-US" altLang="en-US" sz="1400">
                <a:solidFill>
                  <a:srgbClr val="000000"/>
                </a:solidFill>
              </a:rPr>
              <a:pPr eaLnBrk="1" fontAlgn="base" hangingPunct="1">
                <a:spcBef>
                  <a:spcPct val="0"/>
                </a:spcBef>
                <a:spcAft>
                  <a:spcPct val="0"/>
                </a:spcAft>
              </a:pPr>
              <a:t>5</a:t>
            </a:fld>
            <a:endParaRPr lang="en-US" altLang="en-US" sz="1400">
              <a:solidFill>
                <a:srgbClr val="000000"/>
              </a:solidFill>
            </a:endParaRPr>
          </a:p>
        </p:txBody>
      </p:sp>
      <p:sp>
        <p:nvSpPr>
          <p:cNvPr id="12291" name="Rectangle 2">
            <a:extLst>
              <a:ext uri="{FF2B5EF4-FFF2-40B4-BE49-F238E27FC236}">
                <a16:creationId xmlns:a16="http://schemas.microsoft.com/office/drawing/2014/main" id="{838A42DE-1C9C-26B7-0B2C-58D307DCAAE6}"/>
              </a:ext>
            </a:extLst>
          </p:cNvPr>
          <p:cNvSpPr>
            <a:spLocks noGrp="1" noChangeArrowheads="1"/>
          </p:cNvSpPr>
          <p:nvPr>
            <p:ph type="title"/>
          </p:nvPr>
        </p:nvSpPr>
        <p:spPr>
          <a:xfrm>
            <a:off x="1752600" y="381000"/>
            <a:ext cx="8686800" cy="533400"/>
          </a:xfrm>
          <a:noFill/>
        </p:spPr>
        <p:txBody>
          <a:bodyPr vert="horz" wrap="square" lIns="92075" tIns="46038" rIns="92075" bIns="46038" numCol="1" anchor="ctr" anchorCtr="0" compatLnSpc="1">
            <a:prstTxWarp prst="textNoShape">
              <a:avLst/>
            </a:prstTxWarp>
          </a:bodyPr>
          <a:lstStyle/>
          <a:p>
            <a:pPr eaLnBrk="1" hangingPunct="1"/>
            <a:r>
              <a:rPr lang="en-US" altLang="en-US" sz="3200"/>
              <a:t>Data Mining in Business Intelligence</a:t>
            </a:r>
            <a:r>
              <a:rPr lang="en-US" altLang="en-US" sz="2800" b="0"/>
              <a:t> </a:t>
            </a:r>
          </a:p>
        </p:txBody>
      </p:sp>
      <p:sp>
        <p:nvSpPr>
          <p:cNvPr id="12292" name="AutoShape 3">
            <a:extLst>
              <a:ext uri="{FF2B5EF4-FFF2-40B4-BE49-F238E27FC236}">
                <a16:creationId xmlns:a16="http://schemas.microsoft.com/office/drawing/2014/main" id="{BCF51FE9-FB35-C600-BC0F-BF3F7162898F}"/>
              </a:ext>
            </a:extLst>
          </p:cNvPr>
          <p:cNvSpPr>
            <a:spLocks noChangeArrowheads="1"/>
          </p:cNvSpPr>
          <p:nvPr/>
        </p:nvSpPr>
        <p:spPr bwMode="auto">
          <a:xfrm>
            <a:off x="2286000" y="1447800"/>
            <a:ext cx="7467600" cy="5029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fontAlgn="base">
              <a:spcBef>
                <a:spcPct val="0"/>
              </a:spcBef>
              <a:spcAft>
                <a:spcPct val="0"/>
              </a:spcAft>
            </a:pPr>
            <a:endParaRPr lang="en-US" altLang="en-US" sz="2400">
              <a:solidFill>
                <a:srgbClr val="000000"/>
              </a:solidFill>
              <a:latin typeface="Times New Roman" panose="02020603050405020304" pitchFamily="18" charset="0"/>
            </a:endParaRPr>
          </a:p>
        </p:txBody>
      </p:sp>
      <p:sp>
        <p:nvSpPr>
          <p:cNvPr id="12293" name="Line 4">
            <a:extLst>
              <a:ext uri="{FF2B5EF4-FFF2-40B4-BE49-F238E27FC236}">
                <a16:creationId xmlns:a16="http://schemas.microsoft.com/office/drawing/2014/main" id="{C5C8DEA5-BE53-F1C0-84E8-0F2547EE0F62}"/>
              </a:ext>
            </a:extLst>
          </p:cNvPr>
          <p:cNvSpPr>
            <a:spLocks noChangeShapeType="1"/>
          </p:cNvSpPr>
          <p:nvPr/>
        </p:nvSpPr>
        <p:spPr bwMode="auto">
          <a:xfrm>
            <a:off x="2743200" y="5867400"/>
            <a:ext cx="655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4" name="Line 5">
            <a:extLst>
              <a:ext uri="{FF2B5EF4-FFF2-40B4-BE49-F238E27FC236}">
                <a16:creationId xmlns:a16="http://schemas.microsoft.com/office/drawing/2014/main" id="{0C6C864B-8F34-11C6-A7B0-10CCDE2EF0DC}"/>
              </a:ext>
            </a:extLst>
          </p:cNvPr>
          <p:cNvSpPr>
            <a:spLocks noChangeShapeType="1"/>
          </p:cNvSpPr>
          <p:nvPr/>
        </p:nvSpPr>
        <p:spPr bwMode="auto">
          <a:xfrm>
            <a:off x="3200400" y="5257800"/>
            <a:ext cx="563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5" name="Line 6">
            <a:extLst>
              <a:ext uri="{FF2B5EF4-FFF2-40B4-BE49-F238E27FC236}">
                <a16:creationId xmlns:a16="http://schemas.microsoft.com/office/drawing/2014/main" id="{A99DF413-E6A5-73C9-799F-EEB3DFF189DE}"/>
              </a:ext>
            </a:extLst>
          </p:cNvPr>
          <p:cNvSpPr>
            <a:spLocks noChangeShapeType="1"/>
          </p:cNvSpPr>
          <p:nvPr/>
        </p:nvSpPr>
        <p:spPr bwMode="auto">
          <a:xfrm>
            <a:off x="3733800" y="4495800"/>
            <a:ext cx="457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6" name="Line 7">
            <a:extLst>
              <a:ext uri="{FF2B5EF4-FFF2-40B4-BE49-F238E27FC236}">
                <a16:creationId xmlns:a16="http://schemas.microsoft.com/office/drawing/2014/main" id="{11128B1F-4211-BE3A-08B9-3D65979AB50C}"/>
              </a:ext>
            </a:extLst>
          </p:cNvPr>
          <p:cNvSpPr>
            <a:spLocks noChangeShapeType="1"/>
          </p:cNvSpPr>
          <p:nvPr/>
        </p:nvSpPr>
        <p:spPr bwMode="auto">
          <a:xfrm>
            <a:off x="4343400" y="3733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7" name="Line 8">
            <a:extLst>
              <a:ext uri="{FF2B5EF4-FFF2-40B4-BE49-F238E27FC236}">
                <a16:creationId xmlns:a16="http://schemas.microsoft.com/office/drawing/2014/main" id="{344352F0-7F36-10E0-B8BC-1E32C554E432}"/>
              </a:ext>
            </a:extLst>
          </p:cNvPr>
          <p:cNvSpPr>
            <a:spLocks noChangeShapeType="1"/>
          </p:cNvSpPr>
          <p:nvPr/>
        </p:nvSpPr>
        <p:spPr bwMode="auto">
          <a:xfrm>
            <a:off x="4953000" y="289560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8" name="Line 9">
            <a:extLst>
              <a:ext uri="{FF2B5EF4-FFF2-40B4-BE49-F238E27FC236}">
                <a16:creationId xmlns:a16="http://schemas.microsoft.com/office/drawing/2014/main" id="{352B9783-3A0E-6395-3DD8-1142BCE9E13E}"/>
              </a:ext>
            </a:extLst>
          </p:cNvPr>
          <p:cNvSpPr>
            <a:spLocks noChangeShapeType="1"/>
          </p:cNvSpPr>
          <p:nvPr/>
        </p:nvSpPr>
        <p:spPr bwMode="auto">
          <a:xfrm flipV="1">
            <a:off x="20574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299" name="Line 10">
            <a:extLst>
              <a:ext uri="{FF2B5EF4-FFF2-40B4-BE49-F238E27FC236}">
                <a16:creationId xmlns:a16="http://schemas.microsoft.com/office/drawing/2014/main" id="{B6FE7BE0-7ADA-B836-C6EB-4C6E0AB8EE3E}"/>
              </a:ext>
            </a:extLst>
          </p:cNvPr>
          <p:cNvSpPr>
            <a:spLocks noChangeShapeType="1"/>
          </p:cNvSpPr>
          <p:nvPr/>
        </p:nvSpPr>
        <p:spPr bwMode="auto">
          <a:xfrm flipV="1">
            <a:off x="103632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
        <p:nvSpPr>
          <p:cNvPr id="12300" name="Text Box 11">
            <a:extLst>
              <a:ext uri="{FF2B5EF4-FFF2-40B4-BE49-F238E27FC236}">
                <a16:creationId xmlns:a16="http://schemas.microsoft.com/office/drawing/2014/main" id="{8C1CC404-2F98-3F29-5A4D-5914992905E4}"/>
              </a:ext>
            </a:extLst>
          </p:cNvPr>
          <p:cNvSpPr txBox="1">
            <a:spLocks noChangeArrowheads="1"/>
          </p:cNvSpPr>
          <p:nvPr/>
        </p:nvSpPr>
        <p:spPr bwMode="auto">
          <a:xfrm>
            <a:off x="2117726" y="1509713"/>
            <a:ext cx="1920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600" b="1">
                <a:solidFill>
                  <a:srgbClr val="000000"/>
                </a:solidFill>
                <a:latin typeface="Times New Roman" panose="02020603050405020304" pitchFamily="18" charset="0"/>
              </a:rPr>
              <a:t>Increasing potential</a:t>
            </a:r>
          </a:p>
          <a:p>
            <a:pPr fontAlgn="base">
              <a:spcBef>
                <a:spcPct val="0"/>
              </a:spcBef>
              <a:spcAft>
                <a:spcPct val="0"/>
              </a:spcAft>
            </a:pPr>
            <a:r>
              <a:rPr lang="en-US" altLang="en-US" sz="1600" b="1">
                <a:solidFill>
                  <a:srgbClr val="000000"/>
                </a:solidFill>
                <a:latin typeface="Times New Roman" panose="02020603050405020304" pitchFamily="18" charset="0"/>
              </a:rPr>
              <a:t>to support</a:t>
            </a:r>
          </a:p>
          <a:p>
            <a:pPr fontAlgn="base">
              <a:spcBef>
                <a:spcPct val="0"/>
              </a:spcBef>
              <a:spcAft>
                <a:spcPct val="0"/>
              </a:spcAft>
            </a:pPr>
            <a:r>
              <a:rPr lang="en-US" altLang="en-US" sz="1600" b="1">
                <a:solidFill>
                  <a:srgbClr val="000000"/>
                </a:solidFill>
                <a:latin typeface="Times New Roman" panose="02020603050405020304" pitchFamily="18" charset="0"/>
              </a:rPr>
              <a:t>business decisions</a:t>
            </a:r>
          </a:p>
        </p:txBody>
      </p:sp>
      <p:sp>
        <p:nvSpPr>
          <p:cNvPr id="12301" name="Text Box 12">
            <a:extLst>
              <a:ext uri="{FF2B5EF4-FFF2-40B4-BE49-F238E27FC236}">
                <a16:creationId xmlns:a16="http://schemas.microsoft.com/office/drawing/2014/main" id="{809881C3-4600-1EB0-D939-8FD85AFDA68D}"/>
              </a:ext>
            </a:extLst>
          </p:cNvPr>
          <p:cNvSpPr txBox="1">
            <a:spLocks noChangeArrowheads="1"/>
          </p:cNvSpPr>
          <p:nvPr/>
        </p:nvSpPr>
        <p:spPr bwMode="auto">
          <a:xfrm>
            <a:off x="9272588" y="1955800"/>
            <a:ext cx="1001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fontAlgn="base">
              <a:spcBef>
                <a:spcPct val="0"/>
              </a:spcBef>
              <a:spcAft>
                <a:spcPct val="0"/>
              </a:spcAft>
            </a:pPr>
            <a:r>
              <a:rPr lang="en-US" altLang="en-US" sz="1600" b="1">
                <a:solidFill>
                  <a:srgbClr val="000000"/>
                </a:solidFill>
                <a:latin typeface="Times New Roman" panose="02020603050405020304" pitchFamily="18" charset="0"/>
              </a:rPr>
              <a:t>End User</a:t>
            </a:r>
            <a:endParaRPr lang="en-US" altLang="en-US" sz="1600">
              <a:solidFill>
                <a:srgbClr val="000000"/>
              </a:solidFill>
              <a:latin typeface="Times New Roman" panose="02020603050405020304" pitchFamily="18" charset="0"/>
            </a:endParaRPr>
          </a:p>
        </p:txBody>
      </p:sp>
      <p:sp>
        <p:nvSpPr>
          <p:cNvPr id="12302" name="Text Box 13">
            <a:extLst>
              <a:ext uri="{FF2B5EF4-FFF2-40B4-BE49-F238E27FC236}">
                <a16:creationId xmlns:a16="http://schemas.microsoft.com/office/drawing/2014/main" id="{7FBAF889-FA47-D6AD-5432-18B3BA9B5943}"/>
              </a:ext>
            </a:extLst>
          </p:cNvPr>
          <p:cNvSpPr txBox="1">
            <a:spLocks noChangeArrowheads="1"/>
          </p:cNvSpPr>
          <p:nvPr/>
        </p:nvSpPr>
        <p:spPr bwMode="auto">
          <a:xfrm>
            <a:off x="9275763" y="2946401"/>
            <a:ext cx="952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fontAlgn="base">
              <a:spcBef>
                <a:spcPct val="0"/>
              </a:spcBef>
              <a:spcAft>
                <a:spcPct val="0"/>
              </a:spcAft>
            </a:pPr>
            <a:r>
              <a:rPr lang="en-US" altLang="en-US" sz="1600" b="1">
                <a:solidFill>
                  <a:srgbClr val="000000"/>
                </a:solidFill>
                <a:latin typeface="Times New Roman" panose="02020603050405020304" pitchFamily="18" charset="0"/>
              </a:rPr>
              <a:t>Business</a:t>
            </a:r>
          </a:p>
          <a:p>
            <a:pPr algn="r" fontAlgn="base">
              <a:spcBef>
                <a:spcPct val="0"/>
              </a:spcBef>
              <a:spcAft>
                <a:spcPct val="0"/>
              </a:spcAft>
            </a:pPr>
            <a:r>
              <a:rPr lang="en-US" altLang="en-US" sz="1600" b="1">
                <a:solidFill>
                  <a:srgbClr val="000000"/>
                </a:solidFill>
                <a:latin typeface="Times New Roman" panose="02020603050405020304" pitchFamily="18" charset="0"/>
              </a:rPr>
              <a:t>  Analyst</a:t>
            </a:r>
          </a:p>
        </p:txBody>
      </p:sp>
      <p:sp>
        <p:nvSpPr>
          <p:cNvPr id="12303" name="Text Box 14">
            <a:extLst>
              <a:ext uri="{FF2B5EF4-FFF2-40B4-BE49-F238E27FC236}">
                <a16:creationId xmlns:a16="http://schemas.microsoft.com/office/drawing/2014/main" id="{884E6D12-7D22-C7C7-4965-85435529386E}"/>
              </a:ext>
            </a:extLst>
          </p:cNvPr>
          <p:cNvSpPr txBox="1">
            <a:spLocks noChangeArrowheads="1"/>
          </p:cNvSpPr>
          <p:nvPr/>
        </p:nvSpPr>
        <p:spPr bwMode="auto">
          <a:xfrm>
            <a:off x="9364663" y="3784601"/>
            <a:ext cx="8556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fontAlgn="base">
              <a:spcBef>
                <a:spcPct val="0"/>
              </a:spcBef>
              <a:spcAft>
                <a:spcPct val="0"/>
              </a:spcAft>
            </a:pPr>
            <a:r>
              <a:rPr lang="en-US" altLang="en-US" sz="1600" b="1">
                <a:solidFill>
                  <a:srgbClr val="000000"/>
                </a:solidFill>
                <a:latin typeface="Times New Roman" panose="02020603050405020304" pitchFamily="18" charset="0"/>
              </a:rPr>
              <a:t>     Data</a:t>
            </a:r>
          </a:p>
          <a:p>
            <a:pPr algn="r" fontAlgn="base">
              <a:spcBef>
                <a:spcPct val="0"/>
              </a:spcBef>
              <a:spcAft>
                <a:spcPct val="0"/>
              </a:spcAft>
            </a:pPr>
            <a:r>
              <a:rPr lang="en-US" altLang="en-US" sz="1600" b="1">
                <a:solidFill>
                  <a:srgbClr val="000000"/>
                </a:solidFill>
                <a:latin typeface="Times New Roman" panose="02020603050405020304" pitchFamily="18" charset="0"/>
              </a:rPr>
              <a:t>Analyst</a:t>
            </a:r>
          </a:p>
        </p:txBody>
      </p:sp>
      <p:sp>
        <p:nvSpPr>
          <p:cNvPr id="12304" name="Text Box 15">
            <a:extLst>
              <a:ext uri="{FF2B5EF4-FFF2-40B4-BE49-F238E27FC236}">
                <a16:creationId xmlns:a16="http://schemas.microsoft.com/office/drawing/2014/main" id="{64736FBF-91D5-0D25-5F45-76FD21D79922}"/>
              </a:ext>
            </a:extLst>
          </p:cNvPr>
          <p:cNvSpPr txBox="1">
            <a:spLocks noChangeArrowheads="1"/>
          </p:cNvSpPr>
          <p:nvPr/>
        </p:nvSpPr>
        <p:spPr bwMode="auto">
          <a:xfrm>
            <a:off x="9626600" y="5689600"/>
            <a:ext cx="611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fontAlgn="base">
              <a:spcBef>
                <a:spcPct val="0"/>
              </a:spcBef>
              <a:spcAft>
                <a:spcPct val="0"/>
              </a:spcAft>
            </a:pPr>
            <a:r>
              <a:rPr lang="en-US" altLang="en-US" sz="1600" b="1">
                <a:solidFill>
                  <a:srgbClr val="000000"/>
                </a:solidFill>
                <a:latin typeface="Times New Roman" panose="02020603050405020304" pitchFamily="18" charset="0"/>
              </a:rPr>
              <a:t>DBA</a:t>
            </a:r>
          </a:p>
        </p:txBody>
      </p:sp>
      <p:sp>
        <p:nvSpPr>
          <p:cNvPr id="12305" name="Text Box 16">
            <a:extLst>
              <a:ext uri="{FF2B5EF4-FFF2-40B4-BE49-F238E27FC236}">
                <a16:creationId xmlns:a16="http://schemas.microsoft.com/office/drawing/2014/main" id="{AB306787-FA2E-59AE-41CB-C74E34AB01D5}"/>
              </a:ext>
            </a:extLst>
          </p:cNvPr>
          <p:cNvSpPr txBox="1">
            <a:spLocks noChangeArrowheads="1"/>
          </p:cNvSpPr>
          <p:nvPr/>
        </p:nvSpPr>
        <p:spPr bwMode="auto">
          <a:xfrm>
            <a:off x="5410200" y="21780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fontAlgn="base">
              <a:spcBef>
                <a:spcPct val="0"/>
              </a:spcBef>
              <a:spcAft>
                <a:spcPct val="0"/>
              </a:spcAft>
            </a:pPr>
            <a:r>
              <a:rPr lang="en-US" altLang="en-US" sz="1800" b="1">
                <a:solidFill>
                  <a:srgbClr val="000000"/>
                </a:solidFill>
              </a:rPr>
              <a:t>Decision</a:t>
            </a:r>
            <a:r>
              <a:rPr lang="en-US" altLang="en-US" sz="1800">
                <a:solidFill>
                  <a:srgbClr val="000000"/>
                </a:solidFill>
              </a:rPr>
              <a:t> </a:t>
            </a:r>
            <a:r>
              <a:rPr lang="en-US" altLang="en-US" sz="1800" b="1">
                <a:solidFill>
                  <a:srgbClr val="000000"/>
                </a:solidFill>
              </a:rPr>
              <a:t>Making</a:t>
            </a:r>
          </a:p>
        </p:txBody>
      </p:sp>
      <p:sp>
        <p:nvSpPr>
          <p:cNvPr id="12306" name="Text Box 17">
            <a:extLst>
              <a:ext uri="{FF2B5EF4-FFF2-40B4-BE49-F238E27FC236}">
                <a16:creationId xmlns:a16="http://schemas.microsoft.com/office/drawing/2014/main" id="{8FCB1CA5-4716-5E01-E1E5-82669A06ACBA}"/>
              </a:ext>
            </a:extLst>
          </p:cNvPr>
          <p:cNvSpPr txBox="1">
            <a:spLocks noChangeArrowheads="1"/>
          </p:cNvSpPr>
          <p:nvPr/>
        </p:nvSpPr>
        <p:spPr bwMode="auto">
          <a:xfrm>
            <a:off x="4876800" y="2992438"/>
            <a:ext cx="226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a:solidFill>
                  <a:srgbClr val="000000"/>
                </a:solidFill>
              </a:rPr>
              <a:t>Data Presentation</a:t>
            </a:r>
          </a:p>
        </p:txBody>
      </p:sp>
      <p:sp>
        <p:nvSpPr>
          <p:cNvPr id="12307" name="Text Box 18">
            <a:extLst>
              <a:ext uri="{FF2B5EF4-FFF2-40B4-BE49-F238E27FC236}">
                <a16:creationId xmlns:a16="http://schemas.microsoft.com/office/drawing/2014/main" id="{E8AB3F3B-F9C6-3345-6E54-AE4E6A2B44CC}"/>
              </a:ext>
            </a:extLst>
          </p:cNvPr>
          <p:cNvSpPr txBox="1">
            <a:spLocks noChangeArrowheads="1"/>
          </p:cNvSpPr>
          <p:nvPr/>
        </p:nvSpPr>
        <p:spPr bwMode="auto">
          <a:xfrm>
            <a:off x="4800600" y="3352801"/>
            <a:ext cx="257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i="1">
                <a:solidFill>
                  <a:srgbClr val="000000"/>
                </a:solidFill>
                <a:latin typeface="Times New Roman" panose="02020603050405020304" pitchFamily="18" charset="0"/>
              </a:rPr>
              <a:t>Visualization Techniques</a:t>
            </a:r>
          </a:p>
        </p:txBody>
      </p:sp>
      <p:sp>
        <p:nvSpPr>
          <p:cNvPr id="12308" name="Text Box 19">
            <a:extLst>
              <a:ext uri="{FF2B5EF4-FFF2-40B4-BE49-F238E27FC236}">
                <a16:creationId xmlns:a16="http://schemas.microsoft.com/office/drawing/2014/main" id="{FD7EC315-12C6-3A0E-FD5C-A610F5C0CD9D}"/>
              </a:ext>
            </a:extLst>
          </p:cNvPr>
          <p:cNvSpPr txBox="1">
            <a:spLocks noChangeArrowheads="1"/>
          </p:cNvSpPr>
          <p:nvPr/>
        </p:nvSpPr>
        <p:spPr bwMode="auto">
          <a:xfrm>
            <a:off x="5181601" y="3765551"/>
            <a:ext cx="1782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a:solidFill>
                  <a:srgbClr val="000000"/>
                </a:solidFill>
              </a:rPr>
              <a:t>Data Mining</a:t>
            </a:r>
            <a:endParaRPr lang="en-US" altLang="en-US" sz="1800" b="1">
              <a:solidFill>
                <a:srgbClr val="FFFFFF"/>
              </a:solidFill>
            </a:endParaRPr>
          </a:p>
        </p:txBody>
      </p:sp>
      <p:sp>
        <p:nvSpPr>
          <p:cNvPr id="12309" name="Text Box 20">
            <a:extLst>
              <a:ext uri="{FF2B5EF4-FFF2-40B4-BE49-F238E27FC236}">
                <a16:creationId xmlns:a16="http://schemas.microsoft.com/office/drawing/2014/main" id="{574BA1E1-7EFD-9001-AF21-B5EF43C6E4C3}"/>
              </a:ext>
            </a:extLst>
          </p:cNvPr>
          <p:cNvSpPr txBox="1">
            <a:spLocks noChangeArrowheads="1"/>
          </p:cNvSpPr>
          <p:nvPr/>
        </p:nvSpPr>
        <p:spPr bwMode="auto">
          <a:xfrm>
            <a:off x="5105400" y="4038601"/>
            <a:ext cx="2324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i="1">
                <a:solidFill>
                  <a:srgbClr val="000000"/>
                </a:solidFill>
                <a:latin typeface="Times New Roman" panose="02020603050405020304" pitchFamily="18" charset="0"/>
              </a:rPr>
              <a:t>Information Discovery</a:t>
            </a:r>
          </a:p>
        </p:txBody>
      </p:sp>
      <p:sp>
        <p:nvSpPr>
          <p:cNvPr id="12310" name="Text Box 21">
            <a:extLst>
              <a:ext uri="{FF2B5EF4-FFF2-40B4-BE49-F238E27FC236}">
                <a16:creationId xmlns:a16="http://schemas.microsoft.com/office/drawing/2014/main" id="{437F97C0-F627-5A37-F96E-08E6C5B37B1A}"/>
              </a:ext>
            </a:extLst>
          </p:cNvPr>
          <p:cNvSpPr txBox="1">
            <a:spLocks noChangeArrowheads="1"/>
          </p:cNvSpPr>
          <p:nvPr/>
        </p:nvSpPr>
        <p:spPr bwMode="auto">
          <a:xfrm>
            <a:off x="4892676" y="4572001"/>
            <a:ext cx="2346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fontAlgn="base">
              <a:spcBef>
                <a:spcPct val="0"/>
              </a:spcBef>
              <a:spcAft>
                <a:spcPct val="0"/>
              </a:spcAft>
            </a:pPr>
            <a:r>
              <a:rPr lang="en-US" altLang="en-US" sz="1800" b="1">
                <a:solidFill>
                  <a:srgbClr val="000000"/>
                </a:solidFill>
              </a:rPr>
              <a:t>Data Exploration</a:t>
            </a:r>
          </a:p>
        </p:txBody>
      </p:sp>
      <p:sp>
        <p:nvSpPr>
          <p:cNvPr id="12311" name="Text Box 23">
            <a:extLst>
              <a:ext uri="{FF2B5EF4-FFF2-40B4-BE49-F238E27FC236}">
                <a16:creationId xmlns:a16="http://schemas.microsoft.com/office/drawing/2014/main" id="{FE79396E-741A-135D-39BF-704F6AAF0EF9}"/>
              </a:ext>
            </a:extLst>
          </p:cNvPr>
          <p:cNvSpPr txBox="1">
            <a:spLocks noChangeArrowheads="1"/>
          </p:cNvSpPr>
          <p:nvPr/>
        </p:nvSpPr>
        <p:spPr bwMode="auto">
          <a:xfrm>
            <a:off x="3657600" y="4876801"/>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i="1">
                <a:solidFill>
                  <a:srgbClr val="000000"/>
                </a:solidFill>
                <a:latin typeface="Times New Roman" panose="02020603050405020304" pitchFamily="18" charset="0"/>
              </a:rPr>
              <a:t>Statistical Summary, Querying, and Reporting</a:t>
            </a:r>
            <a:endParaRPr lang="en-US" altLang="en-US" sz="1800" b="1" i="1">
              <a:solidFill>
                <a:srgbClr val="FFFFFF"/>
              </a:solidFill>
              <a:latin typeface="Times New Roman" panose="02020603050405020304" pitchFamily="18" charset="0"/>
            </a:endParaRPr>
          </a:p>
        </p:txBody>
      </p:sp>
      <p:sp>
        <p:nvSpPr>
          <p:cNvPr id="12312" name="Text Box 24">
            <a:extLst>
              <a:ext uri="{FF2B5EF4-FFF2-40B4-BE49-F238E27FC236}">
                <a16:creationId xmlns:a16="http://schemas.microsoft.com/office/drawing/2014/main" id="{54713DB4-2986-7A5A-EB57-8EFEA13E0E37}"/>
              </a:ext>
            </a:extLst>
          </p:cNvPr>
          <p:cNvSpPr txBox="1">
            <a:spLocks noChangeArrowheads="1"/>
          </p:cNvSpPr>
          <p:nvPr/>
        </p:nvSpPr>
        <p:spPr bwMode="auto">
          <a:xfrm>
            <a:off x="3124200" y="5410201"/>
            <a:ext cx="6021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a:solidFill>
                  <a:srgbClr val="000000"/>
                </a:solidFill>
              </a:rPr>
              <a:t>Data Preprocessing/Integration, Data Warehouses</a:t>
            </a:r>
          </a:p>
        </p:txBody>
      </p:sp>
      <p:sp>
        <p:nvSpPr>
          <p:cNvPr id="12313" name="Text Box 25">
            <a:extLst>
              <a:ext uri="{FF2B5EF4-FFF2-40B4-BE49-F238E27FC236}">
                <a16:creationId xmlns:a16="http://schemas.microsoft.com/office/drawing/2014/main" id="{015A063F-0D24-9251-8850-3F8BDFA9D7F8}"/>
              </a:ext>
            </a:extLst>
          </p:cNvPr>
          <p:cNvSpPr txBox="1">
            <a:spLocks noChangeArrowheads="1"/>
          </p:cNvSpPr>
          <p:nvPr/>
        </p:nvSpPr>
        <p:spPr bwMode="auto">
          <a:xfrm>
            <a:off x="5105400" y="5791201"/>
            <a:ext cx="169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a:solidFill>
                  <a:srgbClr val="000000"/>
                </a:solidFill>
              </a:rPr>
              <a:t>Data Sources</a:t>
            </a:r>
            <a:endParaRPr lang="en-US" altLang="en-US" sz="1800" b="1">
              <a:solidFill>
                <a:srgbClr val="FFFFFF"/>
              </a:solidFill>
            </a:endParaRPr>
          </a:p>
        </p:txBody>
      </p:sp>
      <p:sp>
        <p:nvSpPr>
          <p:cNvPr id="12314" name="Text Box 26">
            <a:extLst>
              <a:ext uri="{FF2B5EF4-FFF2-40B4-BE49-F238E27FC236}">
                <a16:creationId xmlns:a16="http://schemas.microsoft.com/office/drawing/2014/main" id="{6A8C128B-F532-8FC4-0008-1C1BDF034A73}"/>
              </a:ext>
            </a:extLst>
          </p:cNvPr>
          <p:cNvSpPr txBox="1">
            <a:spLocks noChangeArrowheads="1"/>
          </p:cNvSpPr>
          <p:nvPr/>
        </p:nvSpPr>
        <p:spPr bwMode="auto">
          <a:xfrm>
            <a:off x="2590800" y="6096001"/>
            <a:ext cx="711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fontAlgn="base">
              <a:spcBef>
                <a:spcPct val="0"/>
              </a:spcBef>
              <a:spcAft>
                <a:spcPct val="0"/>
              </a:spcAft>
            </a:pPr>
            <a:r>
              <a:rPr lang="en-US" altLang="en-US" sz="1800" b="1" i="1">
                <a:solidFill>
                  <a:srgbClr val="000000"/>
                </a:solidFill>
                <a:latin typeface="Times New Roman" panose="02020603050405020304" pitchFamily="18" charset="0"/>
              </a:rPr>
              <a:t>Paper, Files, Web documents, Scientific experiments, Database Systems</a:t>
            </a:r>
          </a:p>
        </p:txBody>
      </p:sp>
      <p:sp>
        <p:nvSpPr>
          <p:cNvPr id="12315" name="Line 27">
            <a:extLst>
              <a:ext uri="{FF2B5EF4-FFF2-40B4-BE49-F238E27FC236}">
                <a16:creationId xmlns:a16="http://schemas.microsoft.com/office/drawing/2014/main" id="{2418F5D8-294F-7436-9798-3C61BBC8AE3A}"/>
              </a:ext>
            </a:extLst>
          </p:cNvPr>
          <p:cNvSpPr>
            <a:spLocks noChangeShapeType="1"/>
          </p:cNvSpPr>
          <p:nvPr/>
        </p:nvSpPr>
        <p:spPr bwMode="auto">
          <a:xfrm>
            <a:off x="1981200" y="6477000"/>
            <a:ext cx="838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2800">
              <a:solidFill>
                <a:srgbClr val="000000"/>
              </a:solidFill>
              <a:latin typeface="Tahoma" panose="020B0604030504040204" pitchFamily="34" charset="0"/>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8F266-B743-EC11-ABD3-F0CEFA33B41B}"/>
              </a:ext>
            </a:extLst>
          </p:cNvPr>
          <p:cNvSpPr txBox="1"/>
          <p:nvPr/>
        </p:nvSpPr>
        <p:spPr>
          <a:xfrm>
            <a:off x="205483" y="293284"/>
            <a:ext cx="11168009" cy="6507935"/>
          </a:xfrm>
          <a:prstGeom prst="rect">
            <a:avLst/>
          </a:prstGeom>
          <a:noFill/>
        </p:spPr>
        <p:txBody>
          <a:bodyPr wrap="square">
            <a:spAutoFit/>
          </a:bodyPr>
          <a:lstStyle/>
          <a:p>
            <a:pPr algn="ctr">
              <a:lnSpc>
                <a:spcPct val="150000"/>
              </a:lnSpc>
            </a:pPr>
            <a:r>
              <a:rPr lang="en-US" sz="2000" b="1" dirty="0"/>
              <a:t>Data mining turns a large collection of data into knowledge</a:t>
            </a:r>
          </a:p>
          <a:p>
            <a:pPr marL="285750" indent="-285750" algn="just">
              <a:lnSpc>
                <a:spcPct val="150000"/>
              </a:lnSpc>
              <a:buFont typeface="Arial" panose="020B0604020202020204" pitchFamily="34" charset="0"/>
              <a:buChar char="•"/>
            </a:pPr>
            <a:r>
              <a:rPr lang="en-US" sz="2000" dirty="0"/>
              <a:t>A search engine (e.g., Google) receives hundreds of millions of queries every day. </a:t>
            </a:r>
          </a:p>
          <a:p>
            <a:pPr marL="285750" indent="-285750" algn="just">
              <a:lnSpc>
                <a:spcPct val="150000"/>
              </a:lnSpc>
              <a:buFont typeface="Arial" panose="020B0604020202020204" pitchFamily="34" charset="0"/>
              <a:buChar char="•"/>
            </a:pPr>
            <a:r>
              <a:rPr lang="en-US" sz="2000" dirty="0"/>
              <a:t>What novel and useful knowledge can a search engine learn from such a huge collection of queries collected from users over time? Interestingly, some patterns found in user search queries can disclose invaluable knowledge that cannot be obtained by reading individual data items alone.</a:t>
            </a:r>
          </a:p>
          <a:p>
            <a:pPr marL="285750" indent="-285750" algn="just">
              <a:lnSpc>
                <a:spcPct val="150000"/>
              </a:lnSpc>
              <a:buFont typeface="Arial" panose="020B0604020202020204" pitchFamily="34" charset="0"/>
              <a:buChar char="•"/>
            </a:pPr>
            <a:r>
              <a:rPr lang="en-US" sz="2000" dirty="0"/>
              <a:t>For example, </a:t>
            </a:r>
            <a:r>
              <a:rPr lang="en-US" sz="2000" dirty="0">
                <a:highlight>
                  <a:srgbClr val="FFFF00"/>
                </a:highlight>
              </a:rPr>
              <a:t>Google’s Flu Trends </a:t>
            </a:r>
            <a:r>
              <a:rPr lang="en-US" sz="2000" dirty="0"/>
              <a:t>uses specific search terms as indicators of flu activity. It found a close relationship between the number of people who search for flu-related information and the number of people who actually have flu symptoms</a:t>
            </a:r>
          </a:p>
          <a:p>
            <a:pPr marL="285750" indent="-285750" algn="just">
              <a:lnSpc>
                <a:spcPct val="150000"/>
              </a:lnSpc>
              <a:buFont typeface="Arial" panose="020B0604020202020204" pitchFamily="34" charset="0"/>
              <a:buChar char="•"/>
            </a:pPr>
            <a:r>
              <a:rPr lang="en-US" sz="2000" b="0" i="0" dirty="0">
                <a:solidFill>
                  <a:srgbClr val="202122"/>
                </a:solidFill>
                <a:effectLst/>
              </a:rPr>
              <a:t>The idea behind Google Flu Trends was that, by monitoring millions of users’ health tracking behaviors online, the large number of Google search queries gathered can be analyzed to reveal if there is the presence of flu-like illness in a population. Google Flu Trends compared these findings to a historic baseline level of influenza activity for its corresponding region and then reports the activity level as either minimal, low, moderate, high, or intense. These estimates have been generally consistent with conventional surveillance data collected by health agencies, both nationally and regionally.</a:t>
            </a:r>
            <a:endParaRPr lang="en-IN" sz="2000" dirty="0"/>
          </a:p>
        </p:txBody>
      </p:sp>
    </p:spTree>
    <p:extLst>
      <p:ext uri="{BB962C8B-B14F-4D97-AF65-F5344CB8AC3E}">
        <p14:creationId xmlns:p14="http://schemas.microsoft.com/office/powerpoint/2010/main" val="390473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2F86576-2D13-40B3-AC55-D0A85EE7B2F7}"/>
              </a:ext>
            </a:extLst>
          </p:cNvPr>
          <p:cNvSpPr>
            <a:spLocks noGrp="1" noChangeArrowheads="1"/>
          </p:cNvSpPr>
          <p:nvPr>
            <p:ph type="title" idx="4294967295"/>
          </p:nvPr>
        </p:nvSpPr>
        <p:spPr>
          <a:xfrm>
            <a:off x="1752600" y="0"/>
            <a:ext cx="8763000" cy="838200"/>
          </a:xfrm>
        </p:spPr>
        <p:txBody>
          <a:bodyPr/>
          <a:lstStyle/>
          <a:p>
            <a:pPr eaLnBrk="1" hangingPunct="1"/>
            <a:r>
              <a:rPr lang="en-US" altLang="en-US"/>
              <a:t>Why Data Mining? Commercial Viewpoint</a:t>
            </a:r>
          </a:p>
        </p:txBody>
      </p:sp>
      <p:sp>
        <p:nvSpPr>
          <p:cNvPr id="7171" name="Rectangle 3">
            <a:extLst>
              <a:ext uri="{FF2B5EF4-FFF2-40B4-BE49-F238E27FC236}">
                <a16:creationId xmlns:a16="http://schemas.microsoft.com/office/drawing/2014/main" id="{A586BA17-039E-42B4-8D34-ABEB2D648290}"/>
              </a:ext>
            </a:extLst>
          </p:cNvPr>
          <p:cNvSpPr>
            <a:spLocks noGrp="1" noChangeArrowheads="1"/>
          </p:cNvSpPr>
          <p:nvPr>
            <p:ph type="body" idx="4294967295"/>
          </p:nvPr>
        </p:nvSpPr>
        <p:spPr>
          <a:xfrm>
            <a:off x="1816100" y="1524000"/>
            <a:ext cx="8318500" cy="5181600"/>
          </a:xfrm>
        </p:spPr>
        <p:txBody>
          <a:bodyPr/>
          <a:lstStyle/>
          <a:p>
            <a:pPr eaLnBrk="1" hangingPunct="1">
              <a:lnSpc>
                <a:spcPct val="90000"/>
              </a:lnSpc>
            </a:pPr>
            <a:r>
              <a:rPr lang="en-US" altLang="en-US" sz="2400"/>
              <a:t>Lots of data is being collected </a:t>
            </a:r>
            <a:br>
              <a:rPr lang="en-US" altLang="en-US" sz="2400"/>
            </a:br>
            <a:r>
              <a:rPr lang="en-US" altLang="en-US" sz="2400"/>
              <a:t>and warehoused </a:t>
            </a:r>
          </a:p>
          <a:p>
            <a:pPr lvl="1" eaLnBrk="1" hangingPunct="1">
              <a:lnSpc>
                <a:spcPct val="90000"/>
              </a:lnSpc>
            </a:pPr>
            <a:r>
              <a:rPr lang="en-US" altLang="en-US" sz="2000"/>
              <a:t>Web data</a:t>
            </a:r>
          </a:p>
          <a:p>
            <a:pPr lvl="2" eaLnBrk="1" hangingPunct="1">
              <a:lnSpc>
                <a:spcPct val="90000"/>
              </a:lnSpc>
            </a:pPr>
            <a:r>
              <a:rPr lang="en-US" altLang="en-US" sz="1800"/>
              <a:t>Google has Peta Bytes of web data</a:t>
            </a:r>
          </a:p>
          <a:p>
            <a:pPr lvl="2" eaLnBrk="1" hangingPunct="1">
              <a:lnSpc>
                <a:spcPct val="90000"/>
              </a:lnSpc>
            </a:pPr>
            <a:r>
              <a:rPr lang="en-US" altLang="en-US" sz="1800"/>
              <a:t>Facebook has billions of active users</a:t>
            </a:r>
          </a:p>
          <a:p>
            <a:pPr lvl="1" eaLnBrk="1" hangingPunct="1">
              <a:lnSpc>
                <a:spcPct val="90000"/>
              </a:lnSpc>
            </a:pPr>
            <a:r>
              <a:rPr lang="en-US" altLang="en-US" sz="2000"/>
              <a:t>purchases at department/</a:t>
            </a:r>
            <a:br>
              <a:rPr lang="en-US" altLang="en-US" sz="2000"/>
            </a:br>
            <a:r>
              <a:rPr lang="en-US" altLang="en-US" sz="2000"/>
              <a:t>grocery stores, e-commerce</a:t>
            </a:r>
          </a:p>
          <a:p>
            <a:pPr lvl="2" eaLnBrk="1" hangingPunct="1">
              <a:lnSpc>
                <a:spcPct val="90000"/>
              </a:lnSpc>
            </a:pPr>
            <a:r>
              <a:rPr lang="en-US" altLang="en-US" sz="1800"/>
              <a:t> Amazon handles millions of visits/day</a:t>
            </a:r>
          </a:p>
          <a:p>
            <a:pPr lvl="1" eaLnBrk="1" hangingPunct="1">
              <a:lnSpc>
                <a:spcPct val="90000"/>
              </a:lnSpc>
            </a:pPr>
            <a:r>
              <a:rPr lang="en-US" altLang="en-US" sz="2000"/>
              <a:t>Bank/Credit Card transactions</a:t>
            </a:r>
          </a:p>
          <a:p>
            <a:pPr eaLnBrk="1" hangingPunct="1">
              <a:lnSpc>
                <a:spcPct val="90000"/>
              </a:lnSpc>
            </a:pPr>
            <a:r>
              <a:rPr lang="en-US" altLang="en-US" sz="2400"/>
              <a:t>Computers have become cheaper and more powerful</a:t>
            </a:r>
          </a:p>
          <a:p>
            <a:pPr eaLnBrk="1" hangingPunct="1">
              <a:lnSpc>
                <a:spcPct val="90000"/>
              </a:lnSpc>
            </a:pPr>
            <a:r>
              <a:rPr lang="en-US" altLang="en-US" sz="2400"/>
              <a:t>Competitive Pressure is Strong </a:t>
            </a:r>
          </a:p>
          <a:p>
            <a:pPr lvl="1" eaLnBrk="1" hangingPunct="1">
              <a:lnSpc>
                <a:spcPct val="90000"/>
              </a:lnSpc>
            </a:pPr>
            <a:r>
              <a:rPr lang="en-US" altLang="en-US" sz="2000"/>
              <a:t>Provide better, customized services for an edge (e.g. in Customer Relationship Management)</a:t>
            </a:r>
          </a:p>
        </p:txBody>
      </p:sp>
      <p:pic>
        <p:nvPicPr>
          <p:cNvPr id="7172" name="Picture 7">
            <a:extLst>
              <a:ext uri="{FF2B5EF4-FFF2-40B4-BE49-F238E27FC236}">
                <a16:creationId xmlns:a16="http://schemas.microsoft.com/office/drawing/2014/main" id="{DF67B5B6-C40F-4CB2-A711-825C0EE46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057401"/>
            <a:ext cx="1200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8">
            <a:extLst>
              <a:ext uri="{FF2B5EF4-FFF2-40B4-BE49-F238E27FC236}">
                <a16:creationId xmlns:a16="http://schemas.microsoft.com/office/drawing/2014/main" id="{FC6D9ED6-D5B1-4E42-BE1A-B9467A12C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2209800"/>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9">
            <a:extLst>
              <a:ext uri="{FF2B5EF4-FFF2-40B4-BE49-F238E27FC236}">
                <a16:creationId xmlns:a16="http://schemas.microsoft.com/office/drawing/2014/main" id="{19DB2FE5-E737-4AAC-AD98-5C67EB89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2997200"/>
            <a:ext cx="1143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0">
            <a:extLst>
              <a:ext uri="{FF2B5EF4-FFF2-40B4-BE49-F238E27FC236}">
                <a16:creationId xmlns:a16="http://schemas.microsoft.com/office/drawing/2014/main" id="{2D1AA9E5-31A9-497B-9227-19AEB383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950" y="2906714"/>
            <a:ext cx="114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Slide Number Placeholder 3">
            <a:extLst>
              <a:ext uri="{FF2B5EF4-FFF2-40B4-BE49-F238E27FC236}">
                <a16:creationId xmlns:a16="http://schemas.microsoft.com/office/drawing/2014/main" id="{DF4EEAD4-1532-4732-A436-B82FC09BD4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fld id="{F6D6AA49-5BDD-4CDA-BADB-D1622C2C843C}" type="slidenum">
              <a:rPr lang="en-US" altLang="en-US" sz="1200" b="1">
                <a:solidFill>
                  <a:srgbClr val="898989"/>
                </a:solidFill>
              </a:rPr>
              <a:pPr eaLnBrk="0" fontAlgn="base" hangingPunct="0">
                <a:spcBef>
                  <a:spcPct val="0"/>
                </a:spcBef>
                <a:spcAft>
                  <a:spcPct val="0"/>
                </a:spcAft>
                <a:buClrTx/>
                <a:buSzTx/>
                <a:buNone/>
              </a:pPr>
              <a:t>7</a:t>
            </a:fld>
            <a:endParaRPr lang="en-US" altLang="en-US" sz="1200" b="1">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2">
            <a:extLst>
              <a:ext uri="{FF2B5EF4-FFF2-40B4-BE49-F238E27FC236}">
                <a16:creationId xmlns:a16="http://schemas.microsoft.com/office/drawing/2014/main" id="{49EA67DF-C988-4239-9F4A-720B439CC19A}"/>
              </a:ext>
            </a:extLst>
          </p:cNvPr>
          <p:cNvSpPr>
            <a:spLocks noGrp="1" noChangeArrowheads="1"/>
          </p:cNvSpPr>
          <p:nvPr>
            <p:ph type="title" idx="4294967295"/>
          </p:nvPr>
        </p:nvSpPr>
        <p:spPr>
          <a:xfrm>
            <a:off x="1676400" y="228600"/>
            <a:ext cx="8915400" cy="609600"/>
          </a:xfrm>
        </p:spPr>
        <p:txBody>
          <a:bodyPr vert="horz" wrap="square" lIns="0" tIns="44450" rIns="0" bIns="44450" numCol="1" anchor="b" anchorCtr="0" compatLnSpc="1">
            <a:prstTxWarp prst="textNoShape">
              <a:avLst/>
            </a:prstTxWarp>
          </a:bodyPr>
          <a:lstStyle/>
          <a:p>
            <a:pPr eaLnBrk="1" hangingPunct="1"/>
            <a:r>
              <a:rPr lang="en-US" altLang="en-US"/>
              <a:t>Why Data Mining? Scientific Viewpoint</a:t>
            </a:r>
          </a:p>
        </p:txBody>
      </p:sp>
      <p:sp>
        <p:nvSpPr>
          <p:cNvPr id="9219" name="Rectangle 13">
            <a:extLst>
              <a:ext uri="{FF2B5EF4-FFF2-40B4-BE49-F238E27FC236}">
                <a16:creationId xmlns:a16="http://schemas.microsoft.com/office/drawing/2014/main" id="{FBB90E98-DC59-4675-AA1A-312ED67B8916}"/>
              </a:ext>
            </a:extLst>
          </p:cNvPr>
          <p:cNvSpPr>
            <a:spLocks noGrp="1" noChangeArrowheads="1"/>
          </p:cNvSpPr>
          <p:nvPr>
            <p:ph type="body" idx="4294967295"/>
          </p:nvPr>
        </p:nvSpPr>
        <p:spPr>
          <a:xfrm>
            <a:off x="1676400" y="1371600"/>
            <a:ext cx="6019800" cy="4876800"/>
          </a:xfrm>
        </p:spPr>
        <p:txBody>
          <a:bodyPr/>
          <a:lstStyle/>
          <a:p>
            <a:pPr eaLnBrk="1" hangingPunct="1">
              <a:lnSpc>
                <a:spcPct val="90000"/>
              </a:lnSpc>
            </a:pPr>
            <a:r>
              <a:rPr lang="en-US" altLang="en-US" sz="2000" dirty="0"/>
              <a:t>Data collected and stored at </a:t>
            </a:r>
            <a:br>
              <a:rPr lang="en-US" altLang="en-US" sz="2000" dirty="0"/>
            </a:br>
            <a:r>
              <a:rPr lang="en-US" altLang="en-US" sz="2000" dirty="0"/>
              <a:t>enormous speeds</a:t>
            </a:r>
          </a:p>
          <a:p>
            <a:pPr lvl="1" eaLnBrk="1" hangingPunct="1">
              <a:lnSpc>
                <a:spcPct val="90000"/>
              </a:lnSpc>
              <a:spcBef>
                <a:spcPct val="40000"/>
              </a:spcBef>
            </a:pPr>
            <a:r>
              <a:rPr lang="en-US" altLang="en-US" sz="2000" dirty="0"/>
              <a:t>remote sensors on a satellite</a:t>
            </a:r>
          </a:p>
          <a:p>
            <a:pPr lvl="2" eaLnBrk="1" hangingPunct="1">
              <a:lnSpc>
                <a:spcPct val="90000"/>
              </a:lnSpc>
            </a:pPr>
            <a:r>
              <a:rPr lang="en-US" altLang="en-US" sz="1600" dirty="0"/>
              <a:t> NASA archives over </a:t>
            </a:r>
            <a:br>
              <a:rPr lang="en-US" altLang="en-US" sz="1600" dirty="0"/>
            </a:br>
            <a:r>
              <a:rPr lang="en-US" altLang="en-US" sz="1600" dirty="0"/>
              <a:t>petabytes of earth science data / year </a:t>
            </a:r>
          </a:p>
          <a:p>
            <a:pPr lvl="1" eaLnBrk="1" hangingPunct="1">
              <a:lnSpc>
                <a:spcPct val="90000"/>
              </a:lnSpc>
              <a:spcBef>
                <a:spcPct val="40000"/>
              </a:spcBef>
            </a:pPr>
            <a:r>
              <a:rPr lang="en-US" altLang="en-US" sz="2000" dirty="0"/>
              <a:t>telescopes scanning the skies</a:t>
            </a:r>
          </a:p>
          <a:p>
            <a:pPr lvl="2" eaLnBrk="1" hangingPunct="1">
              <a:lnSpc>
                <a:spcPct val="40000"/>
              </a:lnSpc>
              <a:spcBef>
                <a:spcPct val="40000"/>
              </a:spcBef>
            </a:pPr>
            <a:r>
              <a:rPr lang="en-US" altLang="en-US" sz="1600" dirty="0"/>
              <a:t> Sky survey data</a:t>
            </a:r>
          </a:p>
          <a:p>
            <a:pPr lvl="1" eaLnBrk="1" hangingPunct="1">
              <a:lnSpc>
                <a:spcPct val="90000"/>
              </a:lnSpc>
              <a:spcBef>
                <a:spcPct val="40000"/>
              </a:spcBef>
            </a:pPr>
            <a:r>
              <a:rPr lang="en-US" altLang="en-US" sz="2000" dirty="0"/>
              <a:t>High-throughput biological data</a:t>
            </a:r>
          </a:p>
          <a:p>
            <a:pPr lvl="1" eaLnBrk="1" hangingPunct="1">
              <a:lnSpc>
                <a:spcPct val="90000"/>
              </a:lnSpc>
              <a:spcBef>
                <a:spcPct val="40000"/>
              </a:spcBef>
            </a:pPr>
            <a:r>
              <a:rPr lang="en-US" altLang="en-US" sz="2000" dirty="0"/>
              <a:t>scientific simulations</a:t>
            </a:r>
            <a:r>
              <a:rPr lang="en-US" altLang="en-US" sz="2300" dirty="0"/>
              <a:t> </a:t>
            </a:r>
          </a:p>
          <a:p>
            <a:pPr lvl="2" eaLnBrk="1" hangingPunct="1">
              <a:lnSpc>
                <a:spcPct val="90000"/>
              </a:lnSpc>
            </a:pPr>
            <a:r>
              <a:rPr lang="en-US" altLang="en-US" sz="1800" dirty="0"/>
              <a:t> </a:t>
            </a:r>
            <a:r>
              <a:rPr lang="en-US" altLang="en-US" sz="1600" dirty="0"/>
              <a:t>terabytes of data generated in a few hours</a:t>
            </a:r>
          </a:p>
          <a:p>
            <a:pPr lvl="2" eaLnBrk="1" hangingPunct="1">
              <a:lnSpc>
                <a:spcPct val="90000"/>
              </a:lnSpc>
            </a:pPr>
            <a:endParaRPr lang="en-US" altLang="en-US" sz="1400" dirty="0"/>
          </a:p>
          <a:p>
            <a:pPr eaLnBrk="1" hangingPunct="1">
              <a:lnSpc>
                <a:spcPct val="90000"/>
              </a:lnSpc>
            </a:pPr>
            <a:r>
              <a:rPr lang="en-US" altLang="en-US" sz="2000" dirty="0"/>
              <a:t>Data mining helps scientists</a:t>
            </a:r>
          </a:p>
          <a:p>
            <a:pPr lvl="1" eaLnBrk="1" hangingPunct="1">
              <a:lnSpc>
                <a:spcPct val="90000"/>
              </a:lnSpc>
            </a:pPr>
            <a:r>
              <a:rPr lang="en-US" altLang="en-US" sz="2000" dirty="0"/>
              <a:t>in automated analysis of massive datasets</a:t>
            </a:r>
          </a:p>
          <a:p>
            <a:pPr lvl="1" eaLnBrk="1" hangingPunct="1">
              <a:lnSpc>
                <a:spcPct val="90000"/>
              </a:lnSpc>
            </a:pPr>
            <a:r>
              <a:rPr lang="en-US" altLang="en-US" sz="2000" dirty="0"/>
              <a:t>In hypothesis formation</a:t>
            </a:r>
          </a:p>
        </p:txBody>
      </p:sp>
      <p:graphicFrame>
        <p:nvGraphicFramePr>
          <p:cNvPr id="9220" name="Object 14">
            <a:extLst>
              <a:ext uri="{FF2B5EF4-FFF2-40B4-BE49-F238E27FC236}">
                <a16:creationId xmlns:a16="http://schemas.microsoft.com/office/drawing/2014/main" id="{A3352EEA-C074-42EC-A9D8-34930CE75232}"/>
              </a:ext>
            </a:extLst>
          </p:cNvPr>
          <p:cNvGraphicFramePr>
            <a:graphicFrameLocks noChangeAspect="1"/>
          </p:cNvGraphicFramePr>
          <p:nvPr/>
        </p:nvGraphicFramePr>
        <p:xfrm>
          <a:off x="8388350" y="1363663"/>
          <a:ext cx="1822450" cy="1414462"/>
        </p:xfrm>
        <a:graphic>
          <a:graphicData uri="http://schemas.openxmlformats.org/presentationml/2006/ole">
            <mc:AlternateContent xmlns:mc="http://schemas.openxmlformats.org/markup-compatibility/2006">
              <mc:Choice xmlns:v="urn:schemas-microsoft-com:vml" Requires="v">
                <p:oleObj name="VISIO" r:id="rId3" imgW="2557272" imgH="1991868" progId="Visio.Drawing.11">
                  <p:embed/>
                </p:oleObj>
              </mc:Choice>
              <mc:Fallback>
                <p:oleObj name="VISIO" r:id="rId3" imgW="2557272" imgH="1991868" progId="Visio.Drawing.11">
                  <p:embed/>
                  <p:pic>
                    <p:nvPicPr>
                      <p:cNvPr id="9220" name="Object 14">
                        <a:extLst>
                          <a:ext uri="{FF2B5EF4-FFF2-40B4-BE49-F238E27FC236}">
                            <a16:creationId xmlns:a16="http://schemas.microsoft.com/office/drawing/2014/main" id="{A3352EEA-C074-42EC-A9D8-34930CE75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1363663"/>
                        <a:ext cx="182245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15">
            <a:extLst>
              <a:ext uri="{FF2B5EF4-FFF2-40B4-BE49-F238E27FC236}">
                <a16:creationId xmlns:a16="http://schemas.microsoft.com/office/drawing/2014/main" id="{10E0B7A1-9624-4148-A605-5108D426E0A0}"/>
              </a:ext>
            </a:extLst>
          </p:cNvPr>
          <p:cNvGraphicFramePr>
            <a:graphicFrameLocks noChangeAspect="1"/>
          </p:cNvGraphicFramePr>
          <p:nvPr/>
        </p:nvGraphicFramePr>
        <p:xfrm>
          <a:off x="8421688" y="3048000"/>
          <a:ext cx="2017712" cy="1600200"/>
        </p:xfrm>
        <a:graphic>
          <a:graphicData uri="http://schemas.openxmlformats.org/presentationml/2006/ole">
            <mc:AlternateContent xmlns:mc="http://schemas.openxmlformats.org/markup-compatibility/2006">
              <mc:Choice xmlns:v="urn:schemas-microsoft-com:vml" Requires="v">
                <p:oleObj name="VISIO" r:id="rId5" imgW="2401824" imgH="1491996" progId="Visio.Drawing.11">
                  <p:embed/>
                </p:oleObj>
              </mc:Choice>
              <mc:Fallback>
                <p:oleObj name="VISIO" r:id="rId5" imgW="2401824" imgH="1491996" progId="Visio.Drawing.11">
                  <p:embed/>
                  <p:pic>
                    <p:nvPicPr>
                      <p:cNvPr id="9221" name="Object 15">
                        <a:extLst>
                          <a:ext uri="{FF2B5EF4-FFF2-40B4-BE49-F238E27FC236}">
                            <a16:creationId xmlns:a16="http://schemas.microsoft.com/office/drawing/2014/main" id="{10E0B7A1-9624-4148-A605-5108D426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688" y="3048000"/>
                        <a:ext cx="20177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Rectangle 16">
            <a:extLst>
              <a:ext uri="{FF2B5EF4-FFF2-40B4-BE49-F238E27FC236}">
                <a16:creationId xmlns:a16="http://schemas.microsoft.com/office/drawing/2014/main" id="{B9F25A9F-71BF-42DA-8D6A-24EDE113C993}"/>
              </a:ext>
            </a:extLst>
          </p:cNvPr>
          <p:cNvSpPr>
            <a:spLocks noChangeArrowheads="1"/>
          </p:cNvSpPr>
          <p:nvPr/>
        </p:nvSpPr>
        <p:spPr bwMode="auto">
          <a:xfrm>
            <a:off x="1828800" y="3733800"/>
            <a:ext cx="533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0" fontAlgn="base" hangingPunct="0">
              <a:buNone/>
            </a:pPr>
            <a:endParaRPr lang="en-US" altLang="en-US" sz="1400">
              <a:solidFill>
                <a:srgbClr val="000000"/>
              </a:solidFill>
              <a:cs typeface="Arial" panose="020B0604020202020204" pitchFamily="34" charset="0"/>
            </a:endParaRPr>
          </a:p>
        </p:txBody>
      </p:sp>
      <p:sp>
        <p:nvSpPr>
          <p:cNvPr id="9223" name="Rounded Rectangle 17">
            <a:extLst>
              <a:ext uri="{FF2B5EF4-FFF2-40B4-BE49-F238E27FC236}">
                <a16:creationId xmlns:a16="http://schemas.microsoft.com/office/drawing/2014/main" id="{E7C5F782-0613-4B83-91F4-C6780ED71CDF}"/>
              </a:ext>
            </a:extLst>
          </p:cNvPr>
          <p:cNvSpPr>
            <a:spLocks noChangeArrowheads="1"/>
          </p:cNvSpPr>
          <p:nvPr/>
        </p:nvSpPr>
        <p:spPr bwMode="auto">
          <a:xfrm>
            <a:off x="1676400" y="3048000"/>
            <a:ext cx="5638800" cy="297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0" fontAlgn="base" hangingPunct="0">
              <a:buNone/>
            </a:pPr>
            <a:endParaRPr lang="en-US" altLang="en-US" sz="1400">
              <a:solidFill>
                <a:srgbClr val="000000"/>
              </a:solidFill>
              <a:cs typeface="Arial" panose="020B0604020202020204" pitchFamily="34" charset="0"/>
            </a:endParaRPr>
          </a:p>
        </p:txBody>
      </p:sp>
      <p:sp>
        <p:nvSpPr>
          <p:cNvPr id="9225" name="Slide Number Placeholder 3">
            <a:extLst>
              <a:ext uri="{FF2B5EF4-FFF2-40B4-BE49-F238E27FC236}">
                <a16:creationId xmlns:a16="http://schemas.microsoft.com/office/drawing/2014/main" id="{C8E0C3D8-BE86-4926-885E-E7FC3F1972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fld id="{4F4C9FEC-5FBE-4EAC-9A43-0A8AE0AA6A18}" type="slidenum">
              <a:rPr lang="en-US" altLang="en-US" sz="1200" b="1">
                <a:solidFill>
                  <a:srgbClr val="898989"/>
                </a:solidFill>
              </a:rPr>
              <a:pPr eaLnBrk="0" fontAlgn="base" hangingPunct="0">
                <a:spcBef>
                  <a:spcPct val="0"/>
                </a:spcBef>
                <a:spcAft>
                  <a:spcPct val="0"/>
                </a:spcAft>
                <a:buClrTx/>
                <a:buSzTx/>
                <a:buNone/>
              </a:pPr>
              <a:t>8</a:t>
            </a:fld>
            <a:endParaRPr lang="en-US" altLang="en-US" sz="1200" b="1">
              <a:solidFill>
                <a:srgbClr val="898989"/>
              </a:solidFill>
            </a:endParaRPr>
          </a:p>
        </p:txBody>
      </p:sp>
      <p:pic>
        <p:nvPicPr>
          <p:cNvPr id="9227" name="Picture 21">
            <a:extLst>
              <a:ext uri="{FF2B5EF4-FFF2-40B4-BE49-F238E27FC236}">
                <a16:creationId xmlns:a16="http://schemas.microsoft.com/office/drawing/2014/main" id="{BE9753B5-A4D2-4495-8AA6-FE8CF079EDA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371601"/>
            <a:ext cx="205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Rectangle 1">
            <a:extLst>
              <a:ext uri="{FF2B5EF4-FFF2-40B4-BE49-F238E27FC236}">
                <a16:creationId xmlns:a16="http://schemas.microsoft.com/office/drawing/2014/main" id="{8D21B57B-F120-4FD0-B4B6-36BBD9B125CE}"/>
              </a:ext>
            </a:extLst>
          </p:cNvPr>
          <p:cNvSpPr>
            <a:spLocks noChangeArrowheads="1"/>
          </p:cNvSpPr>
          <p:nvPr/>
        </p:nvSpPr>
        <p:spPr bwMode="auto">
          <a:xfrm>
            <a:off x="6178550" y="2743201"/>
            <a:ext cx="1968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ClrTx/>
              <a:buSzTx/>
              <a:buNone/>
            </a:pPr>
            <a:r>
              <a:rPr lang="en-US" altLang="en-US" sz="1400" b="1">
                <a:solidFill>
                  <a:srgbClr val="000000"/>
                </a:solidFill>
              </a:rPr>
              <a:t>fMRI Data from Brain</a:t>
            </a:r>
          </a:p>
        </p:txBody>
      </p:sp>
      <p:sp>
        <p:nvSpPr>
          <p:cNvPr id="9229" name="Rectangle 23">
            <a:extLst>
              <a:ext uri="{FF2B5EF4-FFF2-40B4-BE49-F238E27FC236}">
                <a16:creationId xmlns:a16="http://schemas.microsoft.com/office/drawing/2014/main" id="{BE841D5E-796B-4700-8A9E-EB5B4858CA77}"/>
              </a:ext>
            </a:extLst>
          </p:cNvPr>
          <p:cNvSpPr>
            <a:spLocks noChangeArrowheads="1"/>
          </p:cNvSpPr>
          <p:nvPr/>
        </p:nvSpPr>
        <p:spPr bwMode="auto">
          <a:xfrm>
            <a:off x="8505825" y="2700339"/>
            <a:ext cx="1589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ClrTx/>
              <a:buSzTx/>
              <a:buNone/>
            </a:pPr>
            <a:r>
              <a:rPr lang="en-US" altLang="en-US" sz="1400" b="1">
                <a:solidFill>
                  <a:srgbClr val="000000"/>
                </a:solidFill>
              </a:rPr>
              <a:t>Sky Survey Data</a:t>
            </a:r>
          </a:p>
        </p:txBody>
      </p:sp>
      <p:sp>
        <p:nvSpPr>
          <p:cNvPr id="9230" name="Rectangle 24">
            <a:extLst>
              <a:ext uri="{FF2B5EF4-FFF2-40B4-BE49-F238E27FC236}">
                <a16:creationId xmlns:a16="http://schemas.microsoft.com/office/drawing/2014/main" id="{5B81F741-915D-46AB-B9FE-4B6562FF89BB}"/>
              </a:ext>
            </a:extLst>
          </p:cNvPr>
          <p:cNvSpPr>
            <a:spLocks noChangeArrowheads="1"/>
          </p:cNvSpPr>
          <p:nvPr/>
        </p:nvSpPr>
        <p:spPr bwMode="auto">
          <a:xfrm>
            <a:off x="8447089" y="4648201"/>
            <a:ext cx="2084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ClrTx/>
              <a:buSzTx/>
              <a:buNone/>
            </a:pPr>
            <a:r>
              <a:rPr lang="en-US" altLang="en-US" sz="1400" b="1">
                <a:solidFill>
                  <a:srgbClr val="000000"/>
                </a:solidFill>
              </a:rPr>
              <a:t>Gene Expression Data</a:t>
            </a:r>
          </a:p>
        </p:txBody>
      </p:sp>
      <p:sp>
        <p:nvSpPr>
          <p:cNvPr id="9231" name="Rectangle 25">
            <a:extLst>
              <a:ext uri="{FF2B5EF4-FFF2-40B4-BE49-F238E27FC236}">
                <a16:creationId xmlns:a16="http://schemas.microsoft.com/office/drawing/2014/main" id="{6989077B-E746-4137-A19A-F4193F9A4F98}"/>
              </a:ext>
            </a:extLst>
          </p:cNvPr>
          <p:cNvSpPr>
            <a:spLocks noChangeArrowheads="1"/>
          </p:cNvSpPr>
          <p:nvPr/>
        </p:nvSpPr>
        <p:spPr bwMode="auto">
          <a:xfrm>
            <a:off x="7978776" y="6262689"/>
            <a:ext cx="2689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ClrTx/>
              <a:buSzTx/>
              <a:buNone/>
            </a:pPr>
            <a:r>
              <a:rPr lang="en-US" altLang="en-US" sz="1400" b="1">
                <a:solidFill>
                  <a:srgbClr val="000000"/>
                </a:solidFill>
              </a:rPr>
              <a:t>Surface Temperature of Earth</a:t>
            </a:r>
          </a:p>
        </p:txBody>
      </p:sp>
      <p:pic>
        <p:nvPicPr>
          <p:cNvPr id="9232" name="Picture 18" descr="http://im2.ezgif.com/tmp/ezgif-1403672989.gif">
            <a:extLst>
              <a:ext uri="{FF2B5EF4-FFF2-40B4-BE49-F238E27FC236}">
                <a16:creationId xmlns:a16="http://schemas.microsoft.com/office/drawing/2014/main" id="{1EBA2A2F-579A-4566-B62D-A2ED5D2281D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77201" y="4918075"/>
            <a:ext cx="24669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279A6947-167E-3E81-7A50-835E097781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fontAlgn="base" hangingPunct="1">
              <a:spcBef>
                <a:spcPct val="0"/>
              </a:spcBef>
              <a:spcAft>
                <a:spcPct val="0"/>
              </a:spcAft>
            </a:pPr>
            <a:fld id="{68E97163-D501-49D4-A7C7-ECA071AA1CDC}" type="slidenum">
              <a:rPr lang="en-US" altLang="en-US" sz="1400">
                <a:solidFill>
                  <a:srgbClr val="000000"/>
                </a:solidFill>
              </a:rPr>
              <a:pPr eaLnBrk="1" fontAlgn="base" hangingPunct="1">
                <a:spcBef>
                  <a:spcPct val="0"/>
                </a:spcBef>
                <a:spcAft>
                  <a:spcPct val="0"/>
                </a:spcAft>
              </a:pPr>
              <a:t>9</a:t>
            </a:fld>
            <a:endParaRPr lang="en-US" altLang="en-US" sz="1400">
              <a:solidFill>
                <a:srgbClr val="000000"/>
              </a:solidFill>
            </a:endParaRPr>
          </a:p>
        </p:txBody>
      </p:sp>
      <p:sp>
        <p:nvSpPr>
          <p:cNvPr id="19459" name="Rectangle 2">
            <a:extLst>
              <a:ext uri="{FF2B5EF4-FFF2-40B4-BE49-F238E27FC236}">
                <a16:creationId xmlns:a16="http://schemas.microsoft.com/office/drawing/2014/main" id="{D70B6186-5AA8-CB1C-FBEF-A5FCAA6ADB27}"/>
              </a:ext>
            </a:extLst>
          </p:cNvPr>
          <p:cNvSpPr>
            <a:spLocks noGrp="1" noChangeArrowheads="1"/>
          </p:cNvSpPr>
          <p:nvPr>
            <p:ph type="title"/>
          </p:nvPr>
        </p:nvSpPr>
        <p:spPr>
          <a:xfrm>
            <a:off x="1981200" y="304800"/>
            <a:ext cx="8229600" cy="685800"/>
          </a:xfrm>
          <a:noFill/>
        </p:spPr>
        <p:txBody>
          <a:bodyPr vert="horz" wrap="square" lIns="92075" tIns="46038" rIns="92075" bIns="46038" numCol="1" anchor="ctr" anchorCtr="0" compatLnSpc="1">
            <a:prstTxWarp prst="textNoShape">
              <a:avLst/>
            </a:prstTxWarp>
          </a:bodyPr>
          <a:lstStyle/>
          <a:p>
            <a:pPr eaLnBrk="1" hangingPunct="1"/>
            <a:r>
              <a:rPr lang="en-US" altLang="en-US" sz="3200"/>
              <a:t>Data Mining: On What Kinds of Data?</a:t>
            </a:r>
            <a:endParaRPr lang="en-US" altLang="en-US" sz="3200" b="0" u="sng"/>
          </a:p>
        </p:txBody>
      </p:sp>
      <p:sp>
        <p:nvSpPr>
          <p:cNvPr id="19460" name="Rectangle 3">
            <a:extLst>
              <a:ext uri="{FF2B5EF4-FFF2-40B4-BE49-F238E27FC236}">
                <a16:creationId xmlns:a16="http://schemas.microsoft.com/office/drawing/2014/main" id="{EA340823-3FC0-BCF3-0770-BF19F2073833}"/>
              </a:ext>
            </a:extLst>
          </p:cNvPr>
          <p:cNvSpPr>
            <a:spLocks noGrp="1" noChangeArrowheads="1"/>
          </p:cNvSpPr>
          <p:nvPr>
            <p:ph type="body" idx="1"/>
          </p:nvPr>
        </p:nvSpPr>
        <p:spPr>
          <a:xfrm>
            <a:off x="1905000" y="1295400"/>
            <a:ext cx="8610600" cy="5181600"/>
          </a:xfrm>
          <a:noFill/>
        </p:spPr>
        <p:txBody>
          <a:bodyPr vert="horz" wrap="square" lIns="92075" tIns="46038" rIns="92075" bIns="46038" numCol="1" anchor="t" anchorCtr="0" compatLnSpc="1">
            <a:prstTxWarp prst="textNoShape">
              <a:avLst/>
            </a:prstTxWarp>
          </a:bodyPr>
          <a:lstStyle/>
          <a:p>
            <a:pPr eaLnBrk="1" hangingPunct="1">
              <a:lnSpc>
                <a:spcPct val="130000"/>
              </a:lnSpc>
            </a:pPr>
            <a:r>
              <a:rPr lang="en-US" altLang="en-US" sz="1800" dirty="0"/>
              <a:t>Database-oriented data sets and applications</a:t>
            </a:r>
          </a:p>
          <a:p>
            <a:pPr lvl="1" eaLnBrk="1" hangingPunct="1">
              <a:lnSpc>
                <a:spcPct val="130000"/>
              </a:lnSpc>
            </a:pPr>
            <a:r>
              <a:rPr lang="en-US" altLang="en-US" sz="1800" dirty="0"/>
              <a:t>Relational database, data warehouse, transactional database</a:t>
            </a:r>
          </a:p>
          <a:p>
            <a:pPr eaLnBrk="1" hangingPunct="1">
              <a:lnSpc>
                <a:spcPct val="130000"/>
              </a:lnSpc>
            </a:pPr>
            <a:r>
              <a:rPr lang="en-US" altLang="en-US" sz="1800" dirty="0"/>
              <a:t>Advanced data sets and advanced applications </a:t>
            </a:r>
          </a:p>
          <a:p>
            <a:pPr lvl="1" eaLnBrk="1" hangingPunct="1">
              <a:lnSpc>
                <a:spcPct val="130000"/>
              </a:lnSpc>
            </a:pPr>
            <a:r>
              <a:rPr lang="en-US" altLang="en-US" sz="1800" dirty="0"/>
              <a:t>Data streams and sensor data</a:t>
            </a:r>
          </a:p>
          <a:p>
            <a:pPr lvl="1" eaLnBrk="1" hangingPunct="1">
              <a:lnSpc>
                <a:spcPct val="130000"/>
              </a:lnSpc>
            </a:pPr>
            <a:r>
              <a:rPr lang="en-US" altLang="en-US" sz="1800" dirty="0"/>
              <a:t>Time-series data, temporal data, sequence data (incl. bio-sequences) </a:t>
            </a:r>
          </a:p>
          <a:p>
            <a:pPr lvl="1" eaLnBrk="1" hangingPunct="1">
              <a:lnSpc>
                <a:spcPct val="130000"/>
              </a:lnSpc>
            </a:pPr>
            <a:r>
              <a:rPr lang="en-US" altLang="en-US" sz="1800" dirty="0"/>
              <a:t>Structure data, graphs, social networks and multi-linked data</a:t>
            </a:r>
          </a:p>
          <a:p>
            <a:pPr lvl="1" eaLnBrk="1" hangingPunct="1">
              <a:lnSpc>
                <a:spcPct val="130000"/>
              </a:lnSpc>
            </a:pPr>
            <a:r>
              <a:rPr lang="en-US" altLang="en-US" sz="1800" dirty="0"/>
              <a:t>Object-relational databases</a:t>
            </a:r>
          </a:p>
          <a:p>
            <a:pPr lvl="1" eaLnBrk="1" hangingPunct="1">
              <a:lnSpc>
                <a:spcPct val="130000"/>
              </a:lnSpc>
            </a:pPr>
            <a:r>
              <a:rPr lang="en-US" altLang="en-US" sz="1800" dirty="0"/>
              <a:t>Heterogeneous databases and legacy databases</a:t>
            </a:r>
          </a:p>
          <a:p>
            <a:pPr lvl="1" eaLnBrk="1" hangingPunct="1">
              <a:lnSpc>
                <a:spcPct val="130000"/>
              </a:lnSpc>
            </a:pPr>
            <a:r>
              <a:rPr lang="en-US" altLang="en-US" sz="1800" dirty="0"/>
              <a:t>Spatial data and spatiotemporal data</a:t>
            </a:r>
          </a:p>
          <a:p>
            <a:pPr lvl="1" eaLnBrk="1" hangingPunct="1">
              <a:lnSpc>
                <a:spcPct val="130000"/>
              </a:lnSpc>
            </a:pPr>
            <a:r>
              <a:rPr lang="en-US" altLang="en-US" sz="1800" dirty="0"/>
              <a:t>Multimedia database</a:t>
            </a:r>
          </a:p>
          <a:p>
            <a:pPr lvl="1" eaLnBrk="1" hangingPunct="1">
              <a:lnSpc>
                <a:spcPct val="130000"/>
              </a:lnSpc>
            </a:pPr>
            <a:r>
              <a:rPr lang="en-US" altLang="en-US" sz="1800" dirty="0"/>
              <a:t>Text databases</a:t>
            </a:r>
          </a:p>
          <a:p>
            <a:pPr lvl="1" eaLnBrk="1" hangingPunct="1">
              <a:lnSpc>
                <a:spcPct val="130000"/>
              </a:lnSpc>
            </a:pPr>
            <a:r>
              <a:rPr lang="en-US" altLang="en-US" sz="1800" dirty="0"/>
              <a:t>The World-Wide Web</a:t>
            </a:r>
          </a:p>
        </p:txBody>
      </p:sp>
    </p:spTree>
  </p:cSld>
  <p:clrMapOvr>
    <a:masterClrMapping/>
  </p:clrMapOvr>
  <p:transition>
    <p:zo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DA4160D3EF81488DAF91C890F0BABF" ma:contentTypeVersion="0" ma:contentTypeDescription="Create a new document." ma:contentTypeScope="" ma:versionID="196d2dfb19dca5ac4df88e8bc74a9ee9">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475961-646C-4B84-A42F-646AB1500538}"/>
</file>

<file path=customXml/itemProps2.xml><?xml version="1.0" encoding="utf-8"?>
<ds:datastoreItem xmlns:ds="http://schemas.openxmlformats.org/officeDocument/2006/customXml" ds:itemID="{74FC3E5A-35AA-419B-8A86-58E753DCA225}"/>
</file>

<file path=customXml/itemProps3.xml><?xml version="1.0" encoding="utf-8"?>
<ds:datastoreItem xmlns:ds="http://schemas.openxmlformats.org/officeDocument/2006/customXml" ds:itemID="{DA65F04C-25F4-4E3B-A929-8175864E9EF0}"/>
</file>

<file path=docProps/app.xml><?xml version="1.0" encoding="utf-8"?>
<Properties xmlns="http://schemas.openxmlformats.org/officeDocument/2006/extended-properties" xmlns:vt="http://schemas.openxmlformats.org/officeDocument/2006/docPropsVTypes">
  <TotalTime>210</TotalTime>
  <Words>3578</Words>
  <Application>Microsoft Office PowerPoint</Application>
  <PresentationFormat>Widescreen</PresentationFormat>
  <Paragraphs>281</Paragraphs>
  <Slides>41</Slides>
  <Notes>11</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2</vt:i4>
      </vt:variant>
      <vt:variant>
        <vt:lpstr>Slide Titles</vt:lpstr>
      </vt:variant>
      <vt:variant>
        <vt:i4>41</vt:i4>
      </vt:variant>
    </vt:vector>
  </HeadingPairs>
  <TitlesOfParts>
    <vt:vector size="58" baseType="lpstr">
      <vt:lpstr>Arial</vt:lpstr>
      <vt:lpstr>Berlin Sans FB Demi</vt:lpstr>
      <vt:lpstr>Calibri</vt:lpstr>
      <vt:lpstr>Calibri Light</vt:lpstr>
      <vt:lpstr>erdana</vt:lpstr>
      <vt:lpstr>Impact</vt:lpstr>
      <vt:lpstr>Monotype Sorts</vt:lpstr>
      <vt:lpstr>Nunito</vt:lpstr>
      <vt:lpstr>Tahoma</vt:lpstr>
      <vt:lpstr>Times New Roman</vt:lpstr>
      <vt:lpstr>Wingdings</vt:lpstr>
      <vt:lpstr>Office Theme</vt:lpstr>
      <vt:lpstr>Blends</vt:lpstr>
      <vt:lpstr>LC.BRev.FY97</vt:lpstr>
      <vt:lpstr>1_Blends</vt:lpstr>
      <vt:lpstr>Clip</vt:lpstr>
      <vt:lpstr>VISIO</vt:lpstr>
      <vt:lpstr>Data Mining and Data Warehousing  CSF346 </vt:lpstr>
      <vt:lpstr>What Is Data Mining?</vt:lpstr>
      <vt:lpstr>Knowledge Discovery (KDD) Process</vt:lpstr>
      <vt:lpstr>Steps of KDD Process</vt:lpstr>
      <vt:lpstr>Data Mining in Business Intelligence </vt:lpstr>
      <vt:lpstr>PowerPoint Presentation</vt:lpstr>
      <vt:lpstr>Why Data Mining? Commercial Viewpoint</vt:lpstr>
      <vt:lpstr>Why Data Mining? Scientific Viewpoint</vt:lpstr>
      <vt:lpstr>Data Mining: On What Kinds of Data?</vt:lpstr>
      <vt:lpstr>PowerPoint Presentation</vt:lpstr>
      <vt:lpstr>2. Data Warehouses</vt:lpstr>
      <vt:lpstr>What is a Data Warehouse?</vt:lpstr>
      <vt:lpstr>Data Warehouse—Subject-Oriented</vt:lpstr>
      <vt:lpstr>Data Warehouse—Integrated</vt:lpstr>
      <vt:lpstr>Data Warehouse—Time Variant</vt:lpstr>
      <vt:lpstr>Data Warehouse—Nonvolatile</vt:lpstr>
      <vt:lpstr>Data Cube: A Multidimensional Data Model</vt:lpstr>
      <vt:lpstr>PowerPoint Presentation</vt:lpstr>
      <vt:lpstr>PowerPoint Presentation</vt:lpstr>
      <vt:lpstr>PowerPoint Presentation</vt:lpstr>
      <vt:lpstr>PowerPoint Presentation</vt:lpstr>
      <vt:lpstr>Stars, Snowflakes, and Fact Constellations: Schemas for Multidimensional Data Models </vt:lpstr>
      <vt:lpstr>PowerPoint Presentation</vt:lpstr>
      <vt:lpstr>Snowflake schema</vt:lpstr>
      <vt:lpstr>PowerPoint Presentation</vt:lpstr>
      <vt:lpstr>Advantages:</vt:lpstr>
      <vt:lpstr>Disadvantages:</vt:lpstr>
      <vt:lpstr>Fact constellation:</vt:lpstr>
      <vt:lpstr>PowerPoint Presentation</vt:lpstr>
      <vt:lpstr>Advantages:</vt:lpstr>
      <vt:lpstr>Disadvantages:</vt:lpstr>
      <vt:lpstr>Difference between Snowflake Schema and Fact Constellation Schema:</vt:lpstr>
      <vt:lpstr>Three-Tier Data Warehouse Architecture</vt:lpstr>
      <vt:lpstr>PowerPoint Presentation</vt:lpstr>
      <vt:lpstr>Bottom Tier(Data sources and data storage) : </vt:lpstr>
      <vt:lpstr>Middle Tier :</vt:lpstr>
      <vt:lpstr>Top Tier :</vt:lpstr>
      <vt:lpstr>Data Warehouse Models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and Data Warehousing  CSF346 </dc:title>
  <dc:creator>vijay Jain</dc:creator>
  <cp:lastModifiedBy>Pooja Gupta</cp:lastModifiedBy>
  <cp:revision>43</cp:revision>
  <dcterms:created xsi:type="dcterms:W3CDTF">2023-08-01T03:08:42Z</dcterms:created>
  <dcterms:modified xsi:type="dcterms:W3CDTF">2023-08-21T03:59:27Z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0x010100F0DA4160D3EF81488DAF91C890F0BABF</vt:lpwstr>
  </property>
</Properties>
</file>